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90" r:id="rId3"/>
    <p:sldId id="273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70" r:id="rId16"/>
    <p:sldId id="271" r:id="rId17"/>
    <p:sldId id="312" r:id="rId18"/>
    <p:sldId id="287" r:id="rId19"/>
    <p:sldId id="288" r:id="rId20"/>
    <p:sldId id="289" r:id="rId21"/>
    <p:sldId id="297" r:id="rId22"/>
    <p:sldId id="291" r:id="rId23"/>
    <p:sldId id="292" r:id="rId24"/>
    <p:sldId id="298" r:id="rId25"/>
    <p:sldId id="299" r:id="rId26"/>
    <p:sldId id="300" r:id="rId27"/>
    <p:sldId id="301" r:id="rId28"/>
    <p:sldId id="302" r:id="rId29"/>
    <p:sldId id="293" r:id="rId30"/>
    <p:sldId id="294" r:id="rId31"/>
    <p:sldId id="295" r:id="rId32"/>
    <p:sldId id="303" r:id="rId33"/>
    <p:sldId id="304" r:id="rId34"/>
    <p:sldId id="305" r:id="rId35"/>
    <p:sldId id="306" r:id="rId36"/>
    <p:sldId id="307" r:id="rId37"/>
    <p:sldId id="308" r:id="rId38"/>
    <p:sldId id="313" r:id="rId39"/>
    <p:sldId id="309" r:id="rId40"/>
    <p:sldId id="314" r:id="rId41"/>
    <p:sldId id="315" r:id="rId42"/>
    <p:sldId id="316" r:id="rId43"/>
    <p:sldId id="317" r:id="rId44"/>
    <p:sldId id="318" r:id="rId45"/>
    <p:sldId id="319" r:id="rId46"/>
    <p:sldId id="320" r:id="rId47"/>
    <p:sldId id="321" r:id="rId48"/>
    <p:sldId id="322" r:id="rId49"/>
    <p:sldId id="324" r:id="rId50"/>
    <p:sldId id="310" r:id="rId51"/>
    <p:sldId id="325" r:id="rId52"/>
    <p:sldId id="326" r:id="rId53"/>
    <p:sldId id="327" r:id="rId54"/>
    <p:sldId id="328" r:id="rId55"/>
    <p:sldId id="329" r:id="rId56"/>
    <p:sldId id="330" r:id="rId57"/>
    <p:sldId id="331" r:id="rId58"/>
    <p:sldId id="332" r:id="rId59"/>
    <p:sldId id="333" r:id="rId60"/>
    <p:sldId id="334" r:id="rId61"/>
    <p:sldId id="335" r:id="rId62"/>
    <p:sldId id="340" r:id="rId63"/>
    <p:sldId id="337" r:id="rId64"/>
    <p:sldId id="341" r:id="rId65"/>
    <p:sldId id="342" r:id="rId66"/>
    <p:sldId id="343" r:id="rId67"/>
    <p:sldId id="344" r:id="rId68"/>
    <p:sldId id="345" r:id="rId69"/>
    <p:sldId id="346" r:id="rId70"/>
    <p:sldId id="347" r:id="rId71"/>
    <p:sldId id="348" r:id="rId72"/>
    <p:sldId id="349" r:id="rId73"/>
    <p:sldId id="350" r:id="rId74"/>
    <p:sldId id="355" r:id="rId75"/>
    <p:sldId id="352" r:id="rId76"/>
    <p:sldId id="353" r:id="rId77"/>
    <p:sldId id="354" r:id="rId78"/>
    <p:sldId id="338" r:id="rId79"/>
    <p:sldId id="339" r:id="rId80"/>
    <p:sldId id="356" r:id="rId81"/>
    <p:sldId id="357" r:id="rId82"/>
    <p:sldId id="358" r:id="rId83"/>
    <p:sldId id="359" r:id="rId84"/>
    <p:sldId id="360" r:id="rId85"/>
    <p:sldId id="361" r:id="rId86"/>
    <p:sldId id="362" r:id="rId87"/>
    <p:sldId id="363" r:id="rId8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32" autoAdjust="0"/>
    <p:restoredTop sz="94660"/>
  </p:normalViewPr>
  <p:slideViewPr>
    <p:cSldViewPr>
      <p:cViewPr varScale="1">
        <p:scale>
          <a:sx n="110" d="100"/>
          <a:sy n="110" d="100"/>
        </p:scale>
        <p:origin x="-17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aukaservis@rambler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naukaservis@rambler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naukaservis@rambler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naukaservis@rambler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mailto:naukaservis@rambler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mailto:naukaservis@rambler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mailto:naukaservis@rambler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WordPictureWatermark1674174671">
            <a:extLst>
              <a:ext uri="{FF2B5EF4-FFF2-40B4-BE49-F238E27FC236}">
                <a16:creationId xmlns:a16="http://schemas.microsoft.com/office/drawing/2014/main" xmlns="" id="{9612D52C-0ADB-4228-B689-DED6846B3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396" y="24808"/>
            <a:ext cx="3333208" cy="683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82CE011-A026-4495-91BC-C77ECACE08F2}"/>
              </a:ext>
            </a:extLst>
          </p:cNvPr>
          <p:cNvSpPr txBox="1"/>
          <p:nvPr/>
        </p:nvSpPr>
        <p:spPr>
          <a:xfrm>
            <a:off x="139825" y="364948"/>
            <a:ext cx="8995298" cy="6440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Уральский юридический институт МВД России.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Calibri" panose="020F0502020204030204"/>
              </a:rPr>
              <a:t>Экономика организации ( предприятии ).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КАФЕДРА СОЦИАЛЬНО-ЭКОНОМИЧЕСКИХ ДИСЦИПЛИН,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Баженов Сергей Иванович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Доктор экономических наук,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профессор, член-корреспондент МАНЕБ,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Президент фонда, центр «Региональной экономической безопасности: теоретические аспекты, практика.»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Email</a:t>
            </a: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naukaservis@rambler.ru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Тел.: 8 922-181-40-15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www.b-si.ru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8AF7F89-E487-AB22-C2FE-ADF2DB4761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48680"/>
            <a:ext cx="928205" cy="148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978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889844"/>
            <a:ext cx="86409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ОКПД — классификация продукции</a:t>
            </a:r>
          </a:p>
          <a:p>
            <a:r>
              <a:rPr lang="ru-RU" sz="2400" b="1" dirty="0"/>
              <a:t>ОКПД</a:t>
            </a:r>
            <a:r>
              <a:rPr lang="ru-RU" sz="2400" dirty="0"/>
              <a:t> — Общероссийский классификатор продукции по видам деятельности.</a:t>
            </a:r>
          </a:p>
          <a:p>
            <a:r>
              <a:rPr lang="ru-RU" sz="2400" b="1" dirty="0"/>
              <a:t>Структура классификатора:</a:t>
            </a:r>
            <a:endParaRPr lang="ru-RU" sz="2400" dirty="0"/>
          </a:p>
          <a:p>
            <a:r>
              <a:rPr lang="ru-RU" sz="2400" dirty="0"/>
              <a:t>Разделы (буквы)</a:t>
            </a:r>
          </a:p>
          <a:p>
            <a:r>
              <a:rPr lang="ru-RU" sz="2400" dirty="0"/>
              <a:t>Классы (цифры)</a:t>
            </a:r>
          </a:p>
          <a:p>
            <a:r>
              <a:rPr lang="ru-RU" sz="2400" dirty="0"/>
              <a:t>Подклассы</a:t>
            </a:r>
          </a:p>
          <a:p>
            <a:r>
              <a:rPr lang="ru-RU" sz="2400" dirty="0"/>
              <a:t>Группы</a:t>
            </a:r>
          </a:p>
          <a:p>
            <a:r>
              <a:rPr lang="ru-RU" sz="2400" dirty="0"/>
              <a:t>Подгруппы</a:t>
            </a:r>
          </a:p>
          <a:p>
            <a:endParaRPr lang="ru-RU" sz="2400" b="1" dirty="0"/>
          </a:p>
          <a:p>
            <a:r>
              <a:rPr lang="ru-RU" sz="2400" b="1" dirty="0"/>
              <a:t>Примеры классификации:</a:t>
            </a:r>
            <a:endParaRPr lang="ru-RU" sz="2400" dirty="0"/>
          </a:p>
          <a:p>
            <a:r>
              <a:rPr lang="ru-RU" sz="2400" b="1" dirty="0"/>
              <a:t>A:</a:t>
            </a:r>
            <a:r>
              <a:rPr lang="ru-RU" sz="2400" dirty="0"/>
              <a:t> Продукция сельского хозяйства</a:t>
            </a:r>
          </a:p>
          <a:p>
            <a:r>
              <a:rPr lang="ru-RU" sz="2400" b="1" dirty="0"/>
              <a:t>B:</a:t>
            </a:r>
            <a:r>
              <a:rPr lang="ru-RU" sz="2400" dirty="0"/>
              <a:t> Продукция горнодобывающей промышленности</a:t>
            </a:r>
          </a:p>
          <a:p>
            <a:r>
              <a:rPr lang="ru-RU" sz="2400" b="1" dirty="0"/>
              <a:t>C:</a:t>
            </a:r>
            <a:r>
              <a:rPr lang="ru-RU" sz="2400" dirty="0"/>
              <a:t> Продукция обрабатывающей промышленности</a:t>
            </a:r>
          </a:p>
          <a:p>
            <a:r>
              <a:rPr lang="ru-RU" sz="2400" b="1" dirty="0"/>
              <a:t>D:</a:t>
            </a:r>
            <a:r>
              <a:rPr lang="ru-RU" sz="2400" dirty="0"/>
              <a:t> Энергетическая продукция</a:t>
            </a:r>
          </a:p>
          <a:p>
            <a:r>
              <a:rPr lang="ru-RU" sz="2400" b="1" dirty="0"/>
              <a:t>E:</a:t>
            </a:r>
            <a:r>
              <a:rPr lang="ru-RU" sz="2400" dirty="0"/>
              <a:t> Водохозяйственная продукция</a:t>
            </a:r>
          </a:p>
        </p:txBody>
      </p:sp>
    </p:spTree>
    <p:extLst>
      <p:ext uri="{BB962C8B-B14F-4D97-AF65-F5344CB8AC3E}">
        <p14:creationId xmlns:p14="http://schemas.microsoft.com/office/powerpoint/2010/main" val="295654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404664"/>
            <a:ext cx="9001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Отрасли формируют основу экономики</a:t>
            </a:r>
          </a:p>
          <a:p>
            <a:r>
              <a:rPr lang="ru-RU" sz="2800" dirty="0"/>
              <a:t>Комплексы обеспечивают взаимодействие</a:t>
            </a:r>
          </a:p>
          <a:p>
            <a:r>
              <a:rPr lang="ru-RU" sz="2800" dirty="0"/>
              <a:t>ОКВЭД и ОКПД — инструменты классификации</a:t>
            </a:r>
          </a:p>
          <a:p>
            <a:r>
              <a:rPr lang="ru-RU" sz="2800" dirty="0"/>
              <a:t>Значение систематизации для:</a:t>
            </a:r>
          </a:p>
          <a:p>
            <a:pPr lvl="1"/>
            <a:r>
              <a:rPr lang="ru-RU" sz="2800" dirty="0"/>
              <a:t>Статистического учета</a:t>
            </a:r>
          </a:p>
          <a:p>
            <a:pPr lvl="1"/>
            <a:r>
              <a:rPr lang="ru-RU" sz="2800" dirty="0"/>
              <a:t>Налогообложения</a:t>
            </a:r>
          </a:p>
          <a:p>
            <a:pPr lvl="1"/>
            <a:r>
              <a:rPr lang="ru-RU" sz="2800" dirty="0"/>
              <a:t>Планирования</a:t>
            </a:r>
          </a:p>
          <a:p>
            <a:pPr lvl="1"/>
            <a:r>
              <a:rPr lang="ru-RU" sz="2800" dirty="0"/>
              <a:t>Анализа рынка</a:t>
            </a:r>
          </a:p>
          <a:p>
            <a:r>
              <a:rPr lang="ru-RU" sz="2800" b="1" dirty="0"/>
              <a:t>Рекомендации:</a:t>
            </a:r>
            <a:endParaRPr lang="ru-RU" sz="2800" dirty="0"/>
          </a:p>
          <a:p>
            <a:r>
              <a:rPr lang="ru-RU" sz="2800" dirty="0"/>
              <a:t>Регулярное обновление классификаторов</a:t>
            </a:r>
          </a:p>
          <a:p>
            <a:r>
              <a:rPr lang="ru-RU" sz="2800" dirty="0"/>
              <a:t>Учет изменений в экономике</a:t>
            </a:r>
          </a:p>
          <a:p>
            <a:r>
              <a:rPr lang="ru-RU" sz="2800" dirty="0"/>
              <a:t>Развитие системы классификации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181291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35846"/>
            <a:ext cx="878497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Основные законодательные акты РФ:</a:t>
            </a:r>
          </a:p>
          <a:p>
            <a:endParaRPr lang="ru-RU" sz="2000" dirty="0"/>
          </a:p>
          <a:p>
            <a:r>
              <a:rPr lang="ru-RU" sz="2000" dirty="0"/>
              <a:t>Гражданский кодекс РФ</a:t>
            </a:r>
          </a:p>
          <a:p>
            <a:r>
              <a:rPr lang="ru-RU" sz="2000" dirty="0"/>
              <a:t>Земельный кодекс РФ</a:t>
            </a:r>
          </a:p>
          <a:p>
            <a:r>
              <a:rPr lang="ru-RU" sz="2000" dirty="0"/>
              <a:t>Налоговый кодекс РФ</a:t>
            </a:r>
          </a:p>
          <a:p>
            <a:r>
              <a:rPr lang="ru-RU" sz="2000" dirty="0"/>
              <a:t>Трудовой кодекс РФ</a:t>
            </a:r>
            <a:r>
              <a:rPr lang="ru-RU" sz="2000" b="1" dirty="0"/>
              <a:t> </a:t>
            </a:r>
          </a:p>
          <a:p>
            <a:endParaRPr lang="ru-RU" sz="2000" b="1" dirty="0"/>
          </a:p>
          <a:p>
            <a:endParaRPr lang="ru-RU" sz="2000" b="1" dirty="0"/>
          </a:p>
          <a:p>
            <a:r>
              <a:rPr lang="ru-RU" sz="2000" b="1" dirty="0"/>
              <a:t>Гражданский кодекс РФ</a:t>
            </a:r>
            <a:r>
              <a:rPr lang="ru-RU" sz="2000" dirty="0"/>
              <a:t> — основной документ, регулирующий гражданские правоотношения</a:t>
            </a:r>
          </a:p>
          <a:p>
            <a:r>
              <a:rPr lang="ru-RU" sz="2000" b="1" dirty="0"/>
              <a:t>Ключевые положения:</a:t>
            </a:r>
            <a:endParaRPr lang="ru-RU" sz="2000" dirty="0"/>
          </a:p>
          <a:p>
            <a:r>
              <a:rPr lang="ru-RU" sz="2000" dirty="0"/>
              <a:t>Право собственности</a:t>
            </a:r>
          </a:p>
          <a:p>
            <a:r>
              <a:rPr lang="ru-RU" sz="2000" dirty="0"/>
              <a:t>Обязательственные отношения</a:t>
            </a:r>
          </a:p>
          <a:p>
            <a:r>
              <a:rPr lang="ru-RU" sz="2000" dirty="0"/>
              <a:t>Наследственное право</a:t>
            </a:r>
          </a:p>
          <a:p>
            <a:r>
              <a:rPr lang="ru-RU" sz="2000" dirty="0"/>
              <a:t>Представительство</a:t>
            </a:r>
          </a:p>
          <a:p>
            <a:r>
              <a:rPr lang="ru-RU" sz="2000" dirty="0"/>
              <a:t>Сроки исковой давности</a:t>
            </a:r>
          </a:p>
          <a:p>
            <a:r>
              <a:rPr lang="ru-RU" sz="2000" b="1" dirty="0"/>
              <a:t>Практический пример: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Покупка квартиры. Оформление договора купли-продажи, регистрация права собственности, защита прав покупателя при нарушении условий договора.</a:t>
            </a:r>
          </a:p>
        </p:txBody>
      </p:sp>
    </p:spTree>
    <p:extLst>
      <p:ext uri="{BB962C8B-B14F-4D97-AF65-F5344CB8AC3E}">
        <p14:creationId xmlns:p14="http://schemas.microsoft.com/office/powerpoint/2010/main" val="416726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44624"/>
            <a:ext cx="885698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Земельный кодекс РФ и законы о собственности</a:t>
            </a:r>
            <a:r>
              <a:rPr lang="ru-RU" dirty="0"/>
              <a:t> регулирует земельные правоотношения</a:t>
            </a:r>
          </a:p>
          <a:p>
            <a:r>
              <a:rPr lang="ru-RU" b="1" dirty="0"/>
              <a:t>Основные положения:</a:t>
            </a:r>
            <a:endParaRPr lang="ru-RU" dirty="0"/>
          </a:p>
          <a:p>
            <a:r>
              <a:rPr lang="ru-RU" dirty="0"/>
              <a:t>Право собственности на землю</a:t>
            </a:r>
          </a:p>
          <a:p>
            <a:r>
              <a:rPr lang="ru-RU" dirty="0"/>
              <a:t>Аренда земельных участков</a:t>
            </a:r>
          </a:p>
          <a:p>
            <a:r>
              <a:rPr lang="ru-RU" dirty="0"/>
              <a:t>Категории земель</a:t>
            </a:r>
          </a:p>
          <a:p>
            <a:r>
              <a:rPr lang="ru-RU" dirty="0"/>
              <a:t>Порядок использования</a:t>
            </a:r>
          </a:p>
          <a:p>
            <a:r>
              <a:rPr lang="ru-RU" dirty="0"/>
              <a:t>Перевод земель из одной категории в другую</a:t>
            </a:r>
          </a:p>
          <a:p>
            <a:r>
              <a:rPr lang="ru-RU" b="1" dirty="0"/>
              <a:t>Практический пример: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Приобретение земельного участка под строительство. Процедура оформления, необходимые документы, ограничения по использованию.</a:t>
            </a:r>
            <a:r>
              <a:rPr lang="ru-RU" b="1" dirty="0"/>
              <a:t> Налоговый кодекс РФ</a:t>
            </a:r>
          </a:p>
          <a:p>
            <a:endParaRPr lang="ru-RU" b="1" dirty="0"/>
          </a:p>
          <a:p>
            <a:r>
              <a:rPr lang="ru-RU" b="1" dirty="0"/>
              <a:t>Налоговый кодекс</a:t>
            </a:r>
            <a:r>
              <a:rPr lang="ru-RU" dirty="0"/>
              <a:t> — основной документ по налогообложению</a:t>
            </a:r>
          </a:p>
          <a:p>
            <a:r>
              <a:rPr lang="ru-RU" b="1" dirty="0"/>
              <a:t>Ключевые аспекты:</a:t>
            </a:r>
            <a:endParaRPr lang="ru-RU" dirty="0"/>
          </a:p>
          <a:p>
            <a:r>
              <a:rPr lang="ru-RU" dirty="0"/>
              <a:t>Система налогов и сборов</a:t>
            </a:r>
          </a:p>
          <a:p>
            <a:r>
              <a:rPr lang="ru-RU" dirty="0"/>
              <a:t>Налоговые обязательства</a:t>
            </a:r>
          </a:p>
          <a:p>
            <a:r>
              <a:rPr lang="ru-RU" dirty="0"/>
              <a:t>Порядок исчисления и уплаты налогов</a:t>
            </a:r>
          </a:p>
          <a:p>
            <a:r>
              <a:rPr lang="ru-RU" dirty="0"/>
              <a:t>Налоговые льготы</a:t>
            </a:r>
          </a:p>
          <a:p>
            <a:r>
              <a:rPr lang="ru-RU" dirty="0"/>
              <a:t>Ответственность за нарушения</a:t>
            </a:r>
          </a:p>
          <a:p>
            <a:r>
              <a:rPr lang="ru-RU" b="1" dirty="0"/>
              <a:t>Практический пример: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Уплата НДФЛ при продаже имущества. Расчет налога, предоставление декларации, право на налоговый вычет.</a:t>
            </a:r>
          </a:p>
        </p:txBody>
      </p:sp>
    </p:spTree>
    <p:extLst>
      <p:ext uri="{BB962C8B-B14F-4D97-AF65-F5344CB8AC3E}">
        <p14:creationId xmlns:p14="http://schemas.microsoft.com/office/powerpoint/2010/main" val="78621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305342"/>
            <a:ext cx="90364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Трудовой кодекс РФ</a:t>
            </a:r>
            <a:r>
              <a:rPr lang="ru-RU" sz="2400" dirty="0"/>
              <a:t> регулирует трудовые отношения</a:t>
            </a:r>
          </a:p>
          <a:p>
            <a:endParaRPr lang="ru-RU" sz="2400" b="1" dirty="0"/>
          </a:p>
          <a:p>
            <a:r>
              <a:rPr lang="ru-RU" sz="2400" b="1" dirty="0"/>
              <a:t>Основные положения:</a:t>
            </a:r>
            <a:endParaRPr lang="ru-RU" sz="2400" dirty="0"/>
          </a:p>
          <a:p>
            <a:r>
              <a:rPr lang="ru-RU" sz="2400" dirty="0"/>
              <a:t>Трудовой договор</a:t>
            </a:r>
          </a:p>
          <a:p>
            <a:r>
              <a:rPr lang="ru-RU" sz="2400" dirty="0"/>
              <a:t>Рабочее время и время отдыха</a:t>
            </a:r>
          </a:p>
          <a:p>
            <a:r>
              <a:rPr lang="ru-RU" sz="2400" dirty="0"/>
              <a:t>Оплата труда</a:t>
            </a:r>
          </a:p>
          <a:p>
            <a:r>
              <a:rPr lang="ru-RU" sz="2400" dirty="0"/>
              <a:t>Дисциплинарная ответственность</a:t>
            </a:r>
          </a:p>
          <a:p>
            <a:r>
              <a:rPr lang="ru-RU" sz="2400" dirty="0"/>
              <a:t>Увольнение</a:t>
            </a:r>
          </a:p>
          <a:p>
            <a:endParaRPr lang="ru-RU" sz="2400" b="1" dirty="0"/>
          </a:p>
          <a:p>
            <a:r>
              <a:rPr lang="ru-RU" sz="2400" b="1" dirty="0"/>
              <a:t>Практический пример: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Оформление на работу. Составление трудового договора, испытательный срок, порядок увольнения по инициативе работника.</a:t>
            </a:r>
          </a:p>
        </p:txBody>
      </p:sp>
    </p:spTree>
    <p:extLst>
      <p:ext uri="{BB962C8B-B14F-4D97-AF65-F5344CB8AC3E}">
        <p14:creationId xmlns:p14="http://schemas.microsoft.com/office/powerpoint/2010/main" val="130443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71287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Трудовой кодекс </a:t>
            </a:r>
            <a:r>
              <a:rPr lang="ru-RU" b="1" dirty="0" smtClean="0"/>
              <a:t>РФ</a:t>
            </a:r>
            <a:r>
              <a:rPr lang="ru-RU" dirty="0"/>
              <a:t> регулирует трудовые отношения</a:t>
            </a:r>
          </a:p>
          <a:p>
            <a:endParaRPr lang="ru-RU" b="1" dirty="0" smtClean="0"/>
          </a:p>
          <a:p>
            <a:r>
              <a:rPr lang="ru-RU" b="1" dirty="0" smtClean="0"/>
              <a:t>Основные </a:t>
            </a:r>
            <a:r>
              <a:rPr lang="ru-RU" b="1" dirty="0"/>
              <a:t>положения:</a:t>
            </a:r>
            <a:endParaRPr lang="ru-RU" dirty="0"/>
          </a:p>
          <a:p>
            <a:r>
              <a:rPr lang="ru-RU" dirty="0"/>
              <a:t>Трудовой договор</a:t>
            </a:r>
          </a:p>
          <a:p>
            <a:r>
              <a:rPr lang="ru-RU" dirty="0"/>
              <a:t>Рабочее время и время отдыха</a:t>
            </a:r>
          </a:p>
          <a:p>
            <a:r>
              <a:rPr lang="ru-RU" dirty="0"/>
              <a:t>Оплата труда</a:t>
            </a:r>
          </a:p>
          <a:p>
            <a:r>
              <a:rPr lang="ru-RU" dirty="0"/>
              <a:t>Дисциплинарная ответственность</a:t>
            </a:r>
          </a:p>
          <a:p>
            <a:r>
              <a:rPr lang="ru-RU" dirty="0"/>
              <a:t>Увольнение</a:t>
            </a:r>
          </a:p>
          <a:p>
            <a:endParaRPr lang="ru-RU" b="1" dirty="0" smtClean="0"/>
          </a:p>
          <a:p>
            <a:r>
              <a:rPr lang="ru-RU" b="1" dirty="0" smtClean="0"/>
              <a:t>Практический </a:t>
            </a:r>
            <a:r>
              <a:rPr lang="ru-RU" b="1" dirty="0"/>
              <a:t>пример: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Оформление на работу. Составление трудового договора, испытательный срок, порядок увольнения по инициативе работника.</a:t>
            </a:r>
          </a:p>
        </p:txBody>
      </p:sp>
    </p:spTree>
    <p:extLst>
      <p:ext uri="{BB962C8B-B14F-4D97-AF65-F5344CB8AC3E}">
        <p14:creationId xmlns:p14="http://schemas.microsoft.com/office/powerpoint/2010/main" val="108169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16632"/>
            <a:ext cx="9001000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Вопросы 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по теме </a:t>
            </a:r>
            <a:r>
              <a:rPr lang="ru-RU" sz="2400" b="1" dirty="0" smtClean="0">
                <a:solidFill>
                  <a:srgbClr val="FF0000"/>
                </a:solidFill>
              </a:rPr>
              <a:t>№ 1.«Экомика организации.»</a:t>
            </a:r>
            <a:endParaRPr lang="ru-RU" sz="2400" dirty="0">
              <a:solidFill>
                <a:srgbClr val="FF0000"/>
              </a:solidFill>
            </a:endParaRPr>
          </a:p>
          <a:p>
            <a:pPr lvl="1"/>
            <a:endParaRPr lang="ru-RU" sz="1200" dirty="0" smtClean="0"/>
          </a:p>
          <a:p>
            <a:pPr lvl="1"/>
            <a:endParaRPr lang="ru-RU" sz="1200" dirty="0"/>
          </a:p>
          <a:p>
            <a:pPr lvl="1"/>
            <a:r>
              <a:rPr lang="ru-RU" sz="1200" dirty="0" smtClean="0"/>
              <a:t>1.Что </a:t>
            </a:r>
            <a:r>
              <a:rPr lang="ru-RU" sz="1200" dirty="0"/>
              <a:t>представляет собой народное хозяйство России как единый комплекс? </a:t>
            </a:r>
            <a:endParaRPr lang="ru-RU" sz="1200" dirty="0" smtClean="0"/>
          </a:p>
          <a:p>
            <a:pPr lvl="1"/>
            <a:r>
              <a:rPr lang="ru-RU" sz="1200" dirty="0" smtClean="0"/>
              <a:t>2.Раскройте </a:t>
            </a:r>
            <a:r>
              <a:rPr lang="ru-RU" sz="1200" dirty="0"/>
              <a:t>понятие народно-хозяйственного комплекса, объясните, почему экономика России рассматривается как взаимосвязанная система отраслей и </a:t>
            </a:r>
            <a:r>
              <a:rPr lang="ru-RU" sz="1200" dirty="0" smtClean="0"/>
              <a:t>производств</a:t>
            </a:r>
            <a:r>
              <a:rPr lang="en-US" sz="1200" dirty="0"/>
              <a:t>?</a:t>
            </a:r>
            <a:endParaRPr lang="ru-RU" sz="1200" dirty="0" smtClean="0"/>
          </a:p>
          <a:p>
            <a:pPr lvl="1"/>
            <a:r>
              <a:rPr lang="ru-RU" sz="1200" dirty="0" smtClean="0"/>
              <a:t>3.Укажите </a:t>
            </a:r>
            <a:r>
              <a:rPr lang="ru-RU" sz="1200" dirty="0"/>
              <a:t>основные принципы взаимодействия различных элементов хозяйственного </a:t>
            </a:r>
            <a:r>
              <a:rPr lang="ru-RU" sz="1200" dirty="0" smtClean="0"/>
              <a:t>комплекса</a:t>
            </a:r>
            <a:r>
              <a:rPr lang="en-US" sz="1200" dirty="0"/>
              <a:t>?</a:t>
            </a:r>
            <a:endParaRPr lang="ru-RU" sz="1200" b="1" dirty="0" smtClean="0"/>
          </a:p>
          <a:p>
            <a:pPr lvl="1"/>
            <a:r>
              <a:rPr lang="ru-RU" sz="1200" dirty="0" smtClean="0"/>
              <a:t>4.В </a:t>
            </a:r>
            <a:r>
              <a:rPr lang="ru-RU" sz="1200" dirty="0"/>
              <a:t>чём заключается различие между материальной и нематериальной сферами экономики? </a:t>
            </a:r>
            <a:endParaRPr lang="ru-RU" sz="1200" dirty="0" smtClean="0"/>
          </a:p>
          <a:p>
            <a:pPr lvl="1"/>
            <a:r>
              <a:rPr lang="ru-RU" sz="1200" dirty="0" smtClean="0"/>
              <a:t>5.Опишите </a:t>
            </a:r>
            <a:r>
              <a:rPr lang="ru-RU" sz="1200" dirty="0"/>
              <a:t>основные характеристики материальной сферы (промышленность, сельское хозяйство, строительство) и нематериальной сферы (образование, здравоохранение, культура). </a:t>
            </a:r>
            <a:r>
              <a:rPr lang="en-US" sz="1200" dirty="0" smtClean="0"/>
              <a:t>?</a:t>
            </a:r>
            <a:endParaRPr lang="ru-RU" sz="1200" dirty="0" smtClean="0"/>
          </a:p>
          <a:p>
            <a:pPr lvl="1"/>
            <a:r>
              <a:rPr lang="ru-RU" sz="1200" dirty="0"/>
              <a:t>6</a:t>
            </a:r>
            <a:r>
              <a:rPr lang="ru-RU" sz="1200" dirty="0" smtClean="0"/>
              <a:t>Приведите </a:t>
            </a:r>
            <a:r>
              <a:rPr lang="ru-RU" sz="1200" dirty="0"/>
              <a:t>примеры отраслей, относящихся к каждой из </a:t>
            </a:r>
            <a:r>
              <a:rPr lang="ru-RU" sz="1200" dirty="0" smtClean="0"/>
              <a:t>сфер</a:t>
            </a:r>
            <a:r>
              <a:rPr lang="en-US" sz="1200" dirty="0"/>
              <a:t>?</a:t>
            </a:r>
            <a:endParaRPr lang="ru-RU" sz="1200" b="1" dirty="0" smtClean="0"/>
          </a:p>
          <a:p>
            <a:pPr lvl="1"/>
            <a:r>
              <a:rPr lang="ru-RU" sz="1200" dirty="0" smtClean="0"/>
              <a:t>7.Какие </a:t>
            </a:r>
            <a:r>
              <a:rPr lang="ru-RU" sz="1200" dirty="0"/>
              <a:t>основные сектора экономики выделяются в классификации по КИЕС (Классификация институциональных единиц по секторам)? </a:t>
            </a:r>
          </a:p>
          <a:p>
            <a:pPr lvl="1"/>
            <a:r>
              <a:rPr lang="ru-RU" sz="1200" dirty="0" smtClean="0"/>
              <a:t>8.Перечислите </a:t>
            </a:r>
            <a:r>
              <a:rPr lang="ru-RU" sz="1200" dirty="0"/>
              <a:t>и кратко охарактеризуйте основные секторы экономики согласно КИЕС. </a:t>
            </a:r>
            <a:endParaRPr lang="ru-RU" sz="1200" dirty="0" smtClean="0"/>
          </a:p>
          <a:p>
            <a:pPr lvl="1"/>
            <a:r>
              <a:rPr lang="ru-RU" sz="1200" dirty="0"/>
              <a:t>9</a:t>
            </a:r>
            <a:r>
              <a:rPr lang="ru-RU" sz="1200" dirty="0" smtClean="0"/>
              <a:t>Объясните</a:t>
            </a:r>
            <a:r>
              <a:rPr lang="ru-RU" sz="1200" dirty="0"/>
              <a:t>, какие институциональные единицы входят в каждый </a:t>
            </a:r>
            <a:r>
              <a:rPr lang="ru-RU" sz="1200" dirty="0" smtClean="0"/>
              <a:t>сектор</a:t>
            </a:r>
            <a:r>
              <a:rPr lang="en-US" sz="1200" dirty="0"/>
              <a:t>?</a:t>
            </a:r>
            <a:endParaRPr lang="ru-RU" sz="1200" b="1" dirty="0" smtClean="0"/>
          </a:p>
          <a:p>
            <a:pPr lvl="1"/>
            <a:r>
              <a:rPr lang="ru-RU" sz="1200" dirty="0" smtClean="0"/>
              <a:t>10.Что </a:t>
            </a:r>
            <a:r>
              <a:rPr lang="ru-RU" sz="1200" dirty="0"/>
              <a:t>такое подсектора и </a:t>
            </a:r>
            <a:r>
              <a:rPr lang="ru-RU" sz="1200" dirty="0" err="1"/>
              <a:t>субподсектора</a:t>
            </a:r>
            <a:r>
              <a:rPr lang="ru-RU" sz="1200" dirty="0"/>
              <a:t> экономики в рамках классификации КИЕС? </a:t>
            </a:r>
            <a:endParaRPr lang="ru-RU" sz="1200" dirty="0" smtClean="0"/>
          </a:p>
          <a:p>
            <a:pPr lvl="1"/>
            <a:r>
              <a:rPr lang="ru-RU" sz="1200" dirty="0" smtClean="0"/>
              <a:t>11.Опишите</a:t>
            </a:r>
            <a:r>
              <a:rPr lang="ru-RU" sz="1200" dirty="0"/>
              <a:t>, как происходит дальнейшее деление секторов экономики на подсектора и </a:t>
            </a:r>
            <a:r>
              <a:rPr lang="ru-RU" sz="1200" dirty="0" err="1" smtClean="0"/>
              <a:t>субподсектора</a:t>
            </a:r>
            <a:r>
              <a:rPr lang="en-US" sz="1200" dirty="0" smtClean="0"/>
              <a:t>?</a:t>
            </a:r>
            <a:endParaRPr lang="ru-RU" sz="1200" dirty="0" smtClean="0"/>
          </a:p>
          <a:p>
            <a:pPr lvl="1"/>
            <a:r>
              <a:rPr lang="ru-RU" sz="1200" dirty="0" smtClean="0"/>
              <a:t>12.Приведите </a:t>
            </a:r>
            <a:r>
              <a:rPr lang="ru-RU" sz="1200" dirty="0"/>
              <a:t>конкретные примеры такого деления для одного из основных секторов </a:t>
            </a:r>
            <a:r>
              <a:rPr lang="ru-RU" sz="1200" dirty="0" smtClean="0"/>
              <a:t>экономики</a:t>
            </a:r>
            <a:r>
              <a:rPr lang="en-US" sz="1200" dirty="0" smtClean="0"/>
              <a:t>?</a:t>
            </a:r>
            <a:endParaRPr lang="ru-RU" sz="1200" dirty="0"/>
          </a:p>
          <a:p>
            <a:r>
              <a:rPr lang="ru-RU" sz="1200" b="1" dirty="0" smtClean="0"/>
              <a:t>   </a:t>
            </a:r>
            <a:r>
              <a:rPr lang="ru-RU" sz="1200" dirty="0" smtClean="0"/>
              <a:t>13.Какова </a:t>
            </a:r>
            <a:r>
              <a:rPr lang="ru-RU" sz="1200" dirty="0"/>
              <a:t>роль межотраслевых связей в функционировании народно-хозяйственного комплекса России? </a:t>
            </a:r>
            <a:endParaRPr lang="ru-RU" sz="1200" dirty="0" smtClean="0"/>
          </a:p>
          <a:p>
            <a:r>
              <a:rPr lang="ru-RU" sz="1200" dirty="0" smtClean="0"/>
              <a:t>  14.Объясните</a:t>
            </a:r>
            <a:r>
              <a:rPr lang="ru-RU" sz="1200" dirty="0"/>
              <a:t>, как взаимодействие различных отраслей экономики способствует эффективному функционированию хозяйственного </a:t>
            </a:r>
            <a:r>
              <a:rPr lang="ru-RU" sz="1200" dirty="0" smtClean="0"/>
              <a:t>комплекса</a:t>
            </a:r>
            <a:r>
              <a:rPr lang="en-US" sz="1200" dirty="0"/>
              <a:t>?</a:t>
            </a:r>
            <a:endParaRPr lang="ru-RU" sz="1200" dirty="0" smtClean="0"/>
          </a:p>
          <a:p>
            <a:r>
              <a:rPr lang="ru-RU" sz="1200" dirty="0" smtClean="0"/>
              <a:t> 15Приведите </a:t>
            </a:r>
            <a:r>
              <a:rPr lang="ru-RU" sz="1200" dirty="0"/>
              <a:t>примеры межотраслевых связей между материальными и нематериальными сферами </a:t>
            </a:r>
            <a:r>
              <a:rPr lang="ru-RU" sz="1200" dirty="0" smtClean="0"/>
              <a:t>экономики</a:t>
            </a:r>
            <a:r>
              <a:rPr lang="en-US" sz="1200" dirty="0"/>
              <a:t>?</a:t>
            </a:r>
            <a:r>
              <a:rPr lang="ru-RU" b="1" dirty="0" smtClean="0"/>
              <a:t> </a:t>
            </a:r>
          </a:p>
          <a:p>
            <a:r>
              <a:rPr lang="ru-RU" sz="1200" b="1" dirty="0" smtClean="0"/>
              <a:t> </a:t>
            </a:r>
            <a:r>
              <a:rPr lang="ru-RU" sz="1200" dirty="0" smtClean="0"/>
              <a:t>16.Отрасли </a:t>
            </a:r>
            <a:r>
              <a:rPr lang="ru-RU" sz="1200" dirty="0"/>
              <a:t>экономики и их взаимосвязь: Какие основные отрасли экономики существуют в современной России? </a:t>
            </a:r>
            <a:endParaRPr lang="ru-RU" sz="1200" dirty="0" smtClean="0"/>
          </a:p>
          <a:p>
            <a:r>
              <a:rPr lang="ru-RU" sz="1200" dirty="0" smtClean="0"/>
              <a:t>17.Как </a:t>
            </a:r>
            <a:r>
              <a:rPr lang="ru-RU" sz="1200" dirty="0"/>
              <a:t>они взаимодействуют между собой и влияют на экономическое развитие страны? </a:t>
            </a:r>
            <a:endParaRPr lang="ru-RU" sz="1200" dirty="0" smtClean="0"/>
          </a:p>
          <a:p>
            <a:r>
              <a:rPr lang="ru-RU" sz="1200" dirty="0" smtClean="0"/>
              <a:t>18.Приведите </a:t>
            </a:r>
            <a:r>
              <a:rPr lang="ru-RU" sz="1200" dirty="0"/>
              <a:t>конкретные примеры межотраслевого </a:t>
            </a:r>
            <a:r>
              <a:rPr lang="ru-RU" sz="1200" dirty="0" smtClean="0"/>
              <a:t>сотрудничества</a:t>
            </a:r>
            <a:r>
              <a:rPr lang="en-US" sz="1200" dirty="0" smtClean="0"/>
              <a:t>?</a:t>
            </a:r>
            <a:endParaRPr lang="ru-RU" sz="1200" dirty="0"/>
          </a:p>
          <a:p>
            <a:r>
              <a:rPr lang="ru-RU" sz="1200" dirty="0" smtClean="0"/>
              <a:t>19Экономические </a:t>
            </a:r>
            <a:r>
              <a:rPr lang="ru-RU" sz="1200" dirty="0"/>
              <a:t>комплексы: Что такое экономический комплекс? </a:t>
            </a:r>
            <a:endParaRPr lang="ru-RU" sz="1200" dirty="0" smtClean="0"/>
          </a:p>
          <a:p>
            <a:r>
              <a:rPr lang="ru-RU" sz="1200" dirty="0" smtClean="0"/>
              <a:t>20.Перечислите </a:t>
            </a:r>
            <a:r>
              <a:rPr lang="ru-RU" sz="1200" dirty="0"/>
              <a:t>основные экономические комплексы России и опишите их </a:t>
            </a:r>
            <a:r>
              <a:rPr lang="ru-RU" sz="1200" dirty="0" smtClean="0"/>
              <a:t>структуру</a:t>
            </a:r>
            <a:r>
              <a:rPr lang="en-US" sz="1200" dirty="0"/>
              <a:t>?</a:t>
            </a:r>
            <a:endParaRPr lang="ru-RU" sz="1200" dirty="0" smtClean="0"/>
          </a:p>
          <a:p>
            <a:r>
              <a:rPr lang="ru-RU" sz="1200" dirty="0" smtClean="0"/>
              <a:t>21.В </a:t>
            </a:r>
            <a:r>
              <a:rPr lang="ru-RU" sz="1200" dirty="0"/>
              <a:t>чём заключается роль каждого комплекса в экономике страны? </a:t>
            </a:r>
            <a:endParaRPr lang="ru-RU" sz="1200" dirty="0" smtClean="0"/>
          </a:p>
          <a:p>
            <a:r>
              <a:rPr lang="ru-RU" sz="1200" dirty="0" smtClean="0"/>
              <a:t>22.Практическое </a:t>
            </a:r>
            <a:r>
              <a:rPr lang="ru-RU" sz="1200" dirty="0"/>
              <a:t>применение классификаторов: Как используются классификаторы ОКВЭД и ОКПД в практической деятельности предприятий? </a:t>
            </a:r>
            <a:endParaRPr lang="ru-RU" sz="1200" dirty="0" smtClean="0"/>
          </a:p>
          <a:p>
            <a:r>
              <a:rPr lang="ru-RU" sz="1200" dirty="0" smtClean="0"/>
              <a:t>23.В </a:t>
            </a:r>
            <a:r>
              <a:rPr lang="ru-RU" sz="1200" dirty="0"/>
              <a:t>каких ситуациях предприятиям необходимо обращаться к этим классификаторам? </a:t>
            </a:r>
            <a:endParaRPr lang="ru-RU" sz="1200" dirty="0" smtClean="0"/>
          </a:p>
          <a:p>
            <a:r>
              <a:rPr lang="ru-RU" sz="1200" dirty="0" smtClean="0"/>
              <a:t>24.Приведите </a:t>
            </a:r>
            <a:r>
              <a:rPr lang="ru-RU" sz="1200" dirty="0"/>
              <a:t>2–3 примера из реальной практики применения </a:t>
            </a:r>
            <a:r>
              <a:rPr lang="ru-RU" sz="1200" dirty="0" smtClean="0"/>
              <a:t>классификаторов.</a:t>
            </a:r>
            <a:r>
              <a:rPr lang="en-US" sz="1200" dirty="0" smtClean="0"/>
              <a:t>?</a:t>
            </a:r>
            <a:endParaRPr lang="ru-RU" sz="1200" dirty="0"/>
          </a:p>
          <a:p>
            <a:pPr lvl="1"/>
            <a:endParaRPr lang="ru-RU" sz="1200" dirty="0"/>
          </a:p>
          <a:p>
            <a:pPr lvl="1"/>
            <a:endParaRPr lang="ru-RU" sz="1200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913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WordPictureWatermark1674174671">
            <a:extLst>
              <a:ext uri="{FF2B5EF4-FFF2-40B4-BE49-F238E27FC236}">
                <a16:creationId xmlns:a16="http://schemas.microsoft.com/office/drawing/2014/main" xmlns="" id="{9612D52C-0ADB-4228-B689-DED6846B3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396" y="24808"/>
            <a:ext cx="3333208" cy="683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82CE011-A026-4495-91BC-C77ECACE08F2}"/>
              </a:ext>
            </a:extLst>
          </p:cNvPr>
          <p:cNvSpPr txBox="1"/>
          <p:nvPr/>
        </p:nvSpPr>
        <p:spPr>
          <a:xfrm>
            <a:off x="139825" y="364948"/>
            <a:ext cx="8995298" cy="6551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Уральский юридический институт МВД России.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x-none" sz="2400" b="1" smtClean="0">
                <a:solidFill>
                  <a:srgbClr val="FF0000"/>
                </a:solidFill>
              </a:rPr>
              <a:t>Тема </a:t>
            </a:r>
            <a:r>
              <a:rPr lang="ru-RU" sz="2400" b="1" dirty="0">
                <a:solidFill>
                  <a:srgbClr val="FF0000"/>
                </a:solidFill>
              </a:rPr>
              <a:t>2</a:t>
            </a:r>
            <a:r>
              <a:rPr lang="x-none" sz="2400" b="1" smtClean="0">
                <a:solidFill>
                  <a:srgbClr val="FF0000"/>
                </a:solidFill>
              </a:rPr>
              <a:t>. </a:t>
            </a:r>
            <a:r>
              <a:rPr lang="ru-RU" sz="2400" b="1" dirty="0" smtClean="0">
                <a:solidFill>
                  <a:srgbClr val="FF0000"/>
                </a:solidFill>
              </a:rPr>
              <a:t>ПРЕДПРИЯТИЕ- основное 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звено экономики.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Классификация предприятий.</a:t>
            </a:r>
            <a:endParaRPr lang="ru-RU" sz="2400" dirty="0">
              <a:solidFill>
                <a:srgbClr val="FF000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2800" noProof="0" dirty="0">
              <a:solidFill>
                <a:srgbClr val="C00000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КАФЕДРА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СОЦИАЛЬНО-ЭКОНОМИЧЕСКИХ ДИСЦИПЛИН,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Баженов Сергей Иванович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Доктор экономических наук,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профессор, член-корреспондент МАНЕБ,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Президент фонда, центр «Региональной экономической безопасности: теоретические аспекты, практика.»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Email</a:t>
            </a: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naukaservis@rambler.ru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Тел.: 8 922-181-40-15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www.b-si.ru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8AF7F89-E487-AB22-C2FE-ADF2DB4761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48680"/>
            <a:ext cx="928205" cy="148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306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16632"/>
            <a:ext cx="9001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Понятие организации</a:t>
            </a:r>
          </a:p>
          <a:p>
            <a:r>
              <a:rPr lang="ru-RU" b="1" dirty="0"/>
              <a:t>Организация</a:t>
            </a:r>
            <a:r>
              <a:rPr lang="ru-RU" dirty="0"/>
              <a:t> — это:</a:t>
            </a:r>
          </a:p>
          <a:p>
            <a:r>
              <a:rPr lang="ru-RU" b="1" dirty="0"/>
              <a:t>Совокупность людей</a:t>
            </a:r>
            <a:r>
              <a:rPr lang="ru-RU" dirty="0"/>
              <a:t>, объединённых для достижения общих целей</a:t>
            </a:r>
          </a:p>
          <a:p>
            <a:r>
              <a:rPr lang="ru-RU" b="1" dirty="0"/>
              <a:t>Структурированное образование</a:t>
            </a:r>
            <a:r>
              <a:rPr lang="ru-RU" dirty="0"/>
              <a:t>, имеющее чёткие границы</a:t>
            </a:r>
          </a:p>
          <a:p>
            <a:r>
              <a:rPr lang="ru-RU" b="1" dirty="0"/>
              <a:t>Система управления</a:t>
            </a:r>
            <a:r>
              <a:rPr lang="ru-RU" dirty="0"/>
              <a:t> и координации </a:t>
            </a:r>
            <a:r>
              <a:rPr lang="ru-RU" dirty="0" smtClean="0"/>
              <a:t>деятельности</a:t>
            </a:r>
          </a:p>
          <a:p>
            <a:r>
              <a:rPr lang="ru-RU" dirty="0" smtClean="0"/>
              <a:t>Основные </a:t>
            </a:r>
            <a:r>
              <a:rPr lang="ru-RU" dirty="0"/>
              <a:t>характеристики:</a:t>
            </a:r>
          </a:p>
          <a:p>
            <a:r>
              <a:rPr lang="ru-RU" dirty="0"/>
              <a:t>Наличие </a:t>
            </a:r>
            <a:r>
              <a:rPr lang="ru-RU" b="1" dirty="0"/>
              <a:t>единой цели</a:t>
            </a:r>
            <a:endParaRPr lang="ru-RU" dirty="0"/>
          </a:p>
          <a:p>
            <a:r>
              <a:rPr lang="ru-RU" b="1" dirty="0"/>
              <a:t>Иерархия управления</a:t>
            </a:r>
            <a:endParaRPr lang="ru-RU" dirty="0"/>
          </a:p>
          <a:p>
            <a:r>
              <a:rPr lang="ru-RU" b="1" dirty="0"/>
              <a:t>Распределение ролей</a:t>
            </a:r>
            <a:r>
              <a:rPr lang="ru-RU" dirty="0"/>
              <a:t> и функций</a:t>
            </a:r>
          </a:p>
          <a:p>
            <a:r>
              <a:rPr lang="ru-RU" b="1" dirty="0"/>
              <a:t>Координация </a:t>
            </a:r>
            <a:r>
              <a:rPr lang="ru-RU" b="1" dirty="0" smtClean="0"/>
              <a:t>действий</a:t>
            </a:r>
            <a:r>
              <a:rPr lang="ru-RU" b="1" dirty="0"/>
              <a:t> </a:t>
            </a:r>
            <a:endParaRPr lang="ru-RU" b="1" dirty="0" smtClean="0"/>
          </a:p>
          <a:p>
            <a:r>
              <a:rPr lang="ru-RU" b="1" dirty="0" smtClean="0"/>
              <a:t>Цели </a:t>
            </a:r>
            <a:r>
              <a:rPr lang="ru-RU" b="1" dirty="0"/>
              <a:t>и задачи организации</a:t>
            </a:r>
          </a:p>
          <a:p>
            <a:r>
              <a:rPr lang="ru-RU" b="1" dirty="0"/>
              <a:t>Основные цели</a:t>
            </a:r>
            <a:r>
              <a:rPr lang="ru-RU" dirty="0"/>
              <a:t>:</a:t>
            </a:r>
          </a:p>
          <a:p>
            <a:r>
              <a:rPr lang="ru-RU" dirty="0"/>
              <a:t>Получение прибыли</a:t>
            </a:r>
          </a:p>
          <a:p>
            <a:r>
              <a:rPr lang="ru-RU" dirty="0"/>
              <a:t>Удовлетворение потребностей рынка</a:t>
            </a:r>
          </a:p>
          <a:p>
            <a:r>
              <a:rPr lang="ru-RU" dirty="0"/>
              <a:t>Развитие производства</a:t>
            </a:r>
          </a:p>
          <a:p>
            <a:r>
              <a:rPr lang="ru-RU" dirty="0"/>
              <a:t>Социальная </a:t>
            </a:r>
            <a:r>
              <a:rPr lang="ru-RU" dirty="0" smtClean="0"/>
              <a:t>ответственность</a:t>
            </a:r>
          </a:p>
          <a:p>
            <a:r>
              <a:rPr lang="ru-RU" b="1" dirty="0" smtClean="0"/>
              <a:t>Ключевые </a:t>
            </a:r>
            <a:r>
              <a:rPr lang="ru-RU" b="1" dirty="0"/>
              <a:t>задачи</a:t>
            </a:r>
            <a:r>
              <a:rPr lang="ru-RU" dirty="0"/>
              <a:t>:</a:t>
            </a:r>
          </a:p>
          <a:p>
            <a:r>
              <a:rPr lang="ru-RU" dirty="0"/>
              <a:t>Организация производственного процесса</a:t>
            </a:r>
          </a:p>
          <a:p>
            <a:r>
              <a:rPr lang="ru-RU" dirty="0"/>
              <a:t>Управление ресурсами</a:t>
            </a:r>
          </a:p>
          <a:p>
            <a:r>
              <a:rPr lang="ru-RU" dirty="0"/>
              <a:t>Маркетинг и сбыт</a:t>
            </a:r>
          </a:p>
          <a:p>
            <a:r>
              <a:rPr lang="ru-RU" dirty="0"/>
              <a:t>Развитие персонала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598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354983"/>
            <a:ext cx="878497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Мотивы деятельности организации</a:t>
            </a:r>
          </a:p>
          <a:p>
            <a:r>
              <a:rPr lang="ru-RU" b="1" dirty="0"/>
              <a:t>Экономические мотивы</a:t>
            </a:r>
            <a:r>
              <a:rPr lang="ru-RU" dirty="0"/>
              <a:t>:</a:t>
            </a:r>
          </a:p>
          <a:p>
            <a:r>
              <a:rPr lang="ru-RU" dirty="0"/>
              <a:t>Получение прибыли</a:t>
            </a:r>
          </a:p>
          <a:p>
            <a:r>
              <a:rPr lang="ru-RU" dirty="0"/>
              <a:t>Расширение рынка</a:t>
            </a:r>
          </a:p>
          <a:p>
            <a:r>
              <a:rPr lang="ru-RU" dirty="0"/>
              <a:t>Оптимизация </a:t>
            </a:r>
            <a:r>
              <a:rPr lang="ru-RU" dirty="0" smtClean="0"/>
              <a:t>затрат</a:t>
            </a:r>
          </a:p>
          <a:p>
            <a:r>
              <a:rPr lang="ru-RU" b="1" dirty="0" smtClean="0"/>
              <a:t>Социальные </a:t>
            </a:r>
            <a:r>
              <a:rPr lang="ru-RU" b="1" dirty="0"/>
              <a:t>мотивы</a:t>
            </a:r>
            <a:r>
              <a:rPr lang="ru-RU" dirty="0"/>
              <a:t>:</a:t>
            </a:r>
          </a:p>
          <a:p>
            <a:r>
              <a:rPr lang="ru-RU" dirty="0"/>
              <a:t>Создание рабочих мест</a:t>
            </a:r>
          </a:p>
          <a:p>
            <a:r>
              <a:rPr lang="ru-RU" dirty="0"/>
              <a:t>Участие в социальных программах</a:t>
            </a:r>
          </a:p>
          <a:p>
            <a:r>
              <a:rPr lang="ru-RU" dirty="0"/>
              <a:t>Экологическая </a:t>
            </a:r>
            <a:r>
              <a:rPr lang="ru-RU" dirty="0" smtClean="0"/>
              <a:t>ответственность</a:t>
            </a:r>
          </a:p>
          <a:p>
            <a:r>
              <a:rPr lang="ru-RU" b="1" dirty="0" smtClean="0"/>
              <a:t>Предприятие </a:t>
            </a:r>
            <a:r>
              <a:rPr lang="ru-RU" b="1" dirty="0"/>
              <a:t>как хозяйственная единица</a:t>
            </a:r>
          </a:p>
          <a:p>
            <a:r>
              <a:rPr lang="ru-RU" b="1" dirty="0"/>
              <a:t>Предприятие</a:t>
            </a:r>
            <a:r>
              <a:rPr lang="ru-RU" dirty="0"/>
              <a:t> — это:</a:t>
            </a:r>
          </a:p>
          <a:p>
            <a:r>
              <a:rPr lang="ru-RU" b="1" dirty="0"/>
              <a:t>Самостоятельная единица</a:t>
            </a:r>
            <a:r>
              <a:rPr lang="ru-RU" dirty="0"/>
              <a:t> хозяйствования</a:t>
            </a:r>
          </a:p>
          <a:p>
            <a:r>
              <a:rPr lang="ru-RU" b="1" dirty="0"/>
              <a:t>Юридическое лицо</a:t>
            </a:r>
            <a:endParaRPr lang="ru-RU" dirty="0"/>
          </a:p>
          <a:p>
            <a:r>
              <a:rPr lang="ru-RU" b="1" dirty="0"/>
              <a:t>Производитель </a:t>
            </a:r>
            <a:r>
              <a:rPr lang="ru-RU" b="1" dirty="0" smtClean="0"/>
              <a:t>товаров/услуг</a:t>
            </a:r>
          </a:p>
          <a:p>
            <a:r>
              <a:rPr lang="ru-RU" b="1" dirty="0" smtClean="0"/>
              <a:t>Признаки </a:t>
            </a:r>
            <a:r>
              <a:rPr lang="ru-RU" b="1" dirty="0"/>
              <a:t>самостоятельности</a:t>
            </a:r>
            <a:r>
              <a:rPr lang="ru-RU" dirty="0"/>
              <a:t>:</a:t>
            </a:r>
          </a:p>
          <a:p>
            <a:r>
              <a:rPr lang="ru-RU" b="1" dirty="0"/>
              <a:t>Экономическая независимость</a:t>
            </a:r>
            <a:endParaRPr lang="ru-RU" dirty="0"/>
          </a:p>
          <a:p>
            <a:r>
              <a:rPr lang="ru-RU" b="1" dirty="0"/>
              <a:t>Административная автономия</a:t>
            </a:r>
            <a:endParaRPr lang="ru-RU" dirty="0"/>
          </a:p>
          <a:p>
            <a:r>
              <a:rPr lang="ru-RU" b="1" dirty="0"/>
              <a:t>Правоспособность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710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WordPictureWatermark1674174671">
            <a:extLst>
              <a:ext uri="{FF2B5EF4-FFF2-40B4-BE49-F238E27FC236}">
                <a16:creationId xmlns:a16="http://schemas.microsoft.com/office/drawing/2014/main" xmlns="" id="{9612D52C-0ADB-4228-B689-DED6846B3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396" y="24808"/>
            <a:ext cx="3333208" cy="683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82CE011-A026-4495-91BC-C77ECACE08F2}"/>
              </a:ext>
            </a:extLst>
          </p:cNvPr>
          <p:cNvSpPr txBox="1"/>
          <p:nvPr/>
        </p:nvSpPr>
        <p:spPr>
          <a:xfrm>
            <a:off x="139825" y="364948"/>
            <a:ext cx="8995298" cy="6496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Уральский юридический институт МВД России.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x-none" sz="2800" b="1" smtClean="0"/>
              <a:t>Тема </a:t>
            </a:r>
            <a:r>
              <a:rPr lang="x-none" sz="2800" b="1"/>
              <a:t>1. Структура национальной </a:t>
            </a:r>
            <a:endParaRPr lang="ru-RU" sz="2800" b="1" dirty="0" smtClean="0"/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x-none" sz="2800" b="1" smtClean="0"/>
              <a:t>экономики России</a:t>
            </a:r>
            <a:endParaRPr lang="ru-RU" sz="2800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2800" noProof="0" dirty="0">
              <a:solidFill>
                <a:srgbClr val="C00000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КАФЕДРА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СОЦИАЛЬНО-ЭКОНОМИЧЕСКИХ ДИСЦИПЛИН,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Баженов Сергей Иванович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Доктор экономических наук,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профессор, член-корреспондент МАНЕБ,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Президент фонда, центр «Региональной экономической безопасности: теоретические аспекты, практика.»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Email</a:t>
            </a: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naukaservis@rambler.ru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Тел.: 8 922-181-40-15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www.b-si.ru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8AF7F89-E487-AB22-C2FE-ADF2DB4761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48680"/>
            <a:ext cx="928205" cy="148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490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8640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820891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r>
              <a:rPr lang="ru-RU" sz="1600" b="1" dirty="0"/>
              <a:t>Регистрация предприятия</a:t>
            </a:r>
          </a:p>
          <a:p>
            <a:r>
              <a:rPr lang="ru-RU" sz="1600" b="1" dirty="0"/>
              <a:t>Этапы регистрации</a:t>
            </a:r>
            <a:r>
              <a:rPr lang="ru-RU" sz="1600" dirty="0"/>
              <a:t>:</a:t>
            </a:r>
          </a:p>
          <a:p>
            <a:r>
              <a:rPr lang="ru-RU" sz="1600" dirty="0"/>
              <a:t>Выбор организационно-правовой формы</a:t>
            </a:r>
          </a:p>
          <a:p>
            <a:r>
              <a:rPr lang="ru-RU" sz="1600" dirty="0"/>
              <a:t>Подготовка учредительных документов</a:t>
            </a:r>
          </a:p>
          <a:p>
            <a:r>
              <a:rPr lang="ru-RU" sz="1600" dirty="0"/>
              <a:t>Государственная регистрация</a:t>
            </a:r>
          </a:p>
          <a:p>
            <a:r>
              <a:rPr lang="ru-RU" sz="1600" dirty="0"/>
              <a:t>Постановка на учёт в налоговых </a:t>
            </a:r>
            <a:r>
              <a:rPr lang="ru-RU" sz="1600" dirty="0" smtClean="0"/>
              <a:t>органах</a:t>
            </a:r>
          </a:p>
          <a:p>
            <a:r>
              <a:rPr lang="ru-RU" sz="1600" b="1" dirty="0" smtClean="0"/>
              <a:t>Необходимые </a:t>
            </a:r>
            <a:r>
              <a:rPr lang="ru-RU" sz="1600" b="1" dirty="0"/>
              <a:t>документы</a:t>
            </a:r>
            <a:r>
              <a:rPr lang="ru-RU" sz="1600" dirty="0"/>
              <a:t>:</a:t>
            </a:r>
          </a:p>
          <a:p>
            <a:r>
              <a:rPr lang="ru-RU" sz="1600" dirty="0"/>
              <a:t>Устав</a:t>
            </a:r>
          </a:p>
          <a:p>
            <a:r>
              <a:rPr lang="ru-RU" sz="1600" dirty="0"/>
              <a:t>Заявление о регистрации</a:t>
            </a:r>
          </a:p>
          <a:p>
            <a:r>
              <a:rPr lang="ru-RU" sz="1600" dirty="0"/>
              <a:t>Документы учредителей</a:t>
            </a:r>
          </a:p>
          <a:p>
            <a:r>
              <a:rPr lang="ru-RU" sz="1600" dirty="0"/>
              <a:t>Оплата </a:t>
            </a:r>
            <a:r>
              <a:rPr lang="ru-RU" sz="1600" dirty="0" smtClean="0"/>
              <a:t>госпошлины</a:t>
            </a:r>
            <a:r>
              <a:rPr lang="ru-RU" sz="1600" b="1" dirty="0"/>
              <a:t> </a:t>
            </a:r>
            <a:endParaRPr lang="ru-RU" sz="1600" b="1" dirty="0" smtClean="0"/>
          </a:p>
          <a:p>
            <a:r>
              <a:rPr lang="ru-RU" sz="1600" b="1" dirty="0" smtClean="0"/>
              <a:t>Определение </a:t>
            </a:r>
            <a:r>
              <a:rPr lang="ru-RU" sz="1600" b="1" dirty="0"/>
              <a:t>отраслевой принадлежности</a:t>
            </a:r>
          </a:p>
          <a:p>
            <a:r>
              <a:rPr lang="ru-RU" sz="1600" b="1" dirty="0"/>
              <a:t>Отраслевая классификация</a:t>
            </a:r>
            <a:r>
              <a:rPr lang="ru-RU" sz="1600" dirty="0"/>
              <a:t>:</a:t>
            </a:r>
          </a:p>
          <a:p>
            <a:r>
              <a:rPr lang="ru-RU" sz="1600" dirty="0"/>
              <a:t>Промышленность</a:t>
            </a:r>
          </a:p>
          <a:p>
            <a:r>
              <a:rPr lang="ru-RU" sz="1600" dirty="0"/>
              <a:t>Сельское хозяйство</a:t>
            </a:r>
          </a:p>
          <a:p>
            <a:r>
              <a:rPr lang="ru-RU" sz="1600" dirty="0"/>
              <a:t>Торговля</a:t>
            </a:r>
          </a:p>
          <a:p>
            <a:r>
              <a:rPr lang="ru-RU" sz="1600" dirty="0"/>
              <a:t>Услуги</a:t>
            </a:r>
          </a:p>
          <a:p>
            <a:r>
              <a:rPr lang="ru-RU" sz="1600" dirty="0" smtClean="0"/>
              <a:t>Строительство</a:t>
            </a:r>
          </a:p>
          <a:p>
            <a:r>
              <a:rPr lang="ru-RU" sz="1600" b="1" dirty="0" smtClean="0"/>
              <a:t>Классификаторы</a:t>
            </a:r>
            <a:r>
              <a:rPr lang="ru-RU" sz="1600" dirty="0"/>
              <a:t>:</a:t>
            </a:r>
          </a:p>
          <a:p>
            <a:r>
              <a:rPr lang="ru-RU" sz="1600" b="1" dirty="0"/>
              <a:t>ОКВЭД</a:t>
            </a:r>
            <a:r>
              <a:rPr lang="ru-RU" sz="1600" dirty="0"/>
              <a:t> — общероссийский классификатор видов экономической деятельности</a:t>
            </a:r>
          </a:p>
          <a:p>
            <a:r>
              <a:rPr lang="ru-RU" sz="1600" b="1" dirty="0"/>
              <a:t>ОКПД</a:t>
            </a:r>
            <a:r>
              <a:rPr lang="ru-RU" sz="1600" dirty="0"/>
              <a:t> — классификатор продукции</a:t>
            </a:r>
          </a:p>
          <a:p>
            <a:r>
              <a:rPr lang="ru-RU" sz="1600" b="1" dirty="0"/>
              <a:t>ТН ВЭД</a:t>
            </a:r>
            <a:r>
              <a:rPr lang="ru-RU" sz="1600" dirty="0"/>
              <a:t> — товарная номенклатура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282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404664"/>
            <a:ext cx="8784976" cy="6336704"/>
          </a:xfrm>
        </p:spPr>
        <p:txBody>
          <a:bodyPr/>
          <a:lstStyle/>
          <a:p>
            <a:r>
              <a:rPr lang="ru-RU" sz="1600" dirty="0" smtClean="0">
                <a:solidFill>
                  <a:srgbClr val="C00000"/>
                </a:solidFill>
              </a:rPr>
              <a:t>-Основной </a:t>
            </a:r>
            <a:r>
              <a:rPr lang="ru-RU" sz="1600" dirty="0">
                <a:solidFill>
                  <a:srgbClr val="C00000"/>
                </a:solidFill>
              </a:rPr>
              <a:t>вид экономической деятельности в соответствии с общероссийским классификатором видов экономической деятельности (ОКВЭД)</a:t>
            </a:r>
            <a:r>
              <a:rPr lang="ru-RU" sz="1600" dirty="0">
                <a:solidFill>
                  <a:srgbClr val="002060"/>
                </a:solidFill>
              </a:rPr>
              <a:t> — это та деятельность, по которой </a:t>
            </a:r>
            <a:r>
              <a:rPr lang="ru-RU" sz="1600" dirty="0" smtClean="0">
                <a:solidFill>
                  <a:srgbClr val="002060"/>
                </a:solidFill>
              </a:rPr>
              <a:t>бизнес получает </a:t>
            </a:r>
            <a:r>
              <a:rPr lang="ru-RU" sz="1600" dirty="0">
                <a:solidFill>
                  <a:srgbClr val="002060"/>
                </a:solidFill>
              </a:rPr>
              <a:t>не менее 60% всей выручки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sz="1600" dirty="0">
                <a:solidFill>
                  <a:srgbClr val="002060"/>
                </a:solidFill>
              </a:rPr>
              <a:t>Например, если программист зарегистрирован как ИП, то основным кодом будет 62.01 «Разработка компьютерного программного обеспечения</a:t>
            </a:r>
            <a:r>
              <a:rPr lang="ru-RU" sz="1600" dirty="0" smtClean="0">
                <a:solidFill>
                  <a:srgbClr val="002060"/>
                </a:solidFill>
              </a:rPr>
              <a:t>».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</a:rPr>
              <a:t>Классификаторы </a:t>
            </a:r>
            <a:r>
              <a:rPr lang="ru-RU" sz="1600" dirty="0">
                <a:solidFill>
                  <a:srgbClr val="002060"/>
                </a:solidFill>
              </a:rPr>
              <a:t>предназначались для обработки информации о продукции во всех сферах народного хозяйства, в первую очередь: экономика, учёт, статистика, стандартизации. </a:t>
            </a:r>
            <a:endParaRPr lang="ru-RU" sz="1600" dirty="0" smtClean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C00000"/>
                </a:solidFill>
              </a:rPr>
              <a:t>Некоторые </a:t>
            </a:r>
            <a:r>
              <a:rPr lang="ru-RU" sz="1600" dirty="0">
                <a:solidFill>
                  <a:srgbClr val="C00000"/>
                </a:solidFill>
              </a:rPr>
              <a:t>задачи, для которых предназначен классификатор: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1.классификация </a:t>
            </a:r>
            <a:r>
              <a:rPr lang="ru-RU" sz="1600" dirty="0">
                <a:solidFill>
                  <a:srgbClr val="002060"/>
                </a:solidFill>
              </a:rPr>
              <a:t>и кодирование продукции (услуг, работ) для целей государственной статистики;</a:t>
            </a:r>
          </a:p>
          <a:p>
            <a:r>
              <a:rPr lang="ru-RU" sz="1600" dirty="0" smtClean="0">
                <a:solidFill>
                  <a:srgbClr val="00B050"/>
                </a:solidFill>
              </a:rPr>
              <a:t>2.разработка </a:t>
            </a:r>
            <a:r>
              <a:rPr lang="ru-RU" sz="1600" dirty="0">
                <a:solidFill>
                  <a:srgbClr val="00B050"/>
                </a:solidFill>
              </a:rPr>
              <a:t>нормативных правовых актов, касающихся государственного регулирования отдельных видов экономической деятельности</a:t>
            </a:r>
            <a:r>
              <a:rPr lang="ru-RU" sz="1600" dirty="0">
                <a:solidFill>
                  <a:srgbClr val="002060"/>
                </a:solidFill>
              </a:rPr>
              <a:t>;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3.обеспечение </a:t>
            </a:r>
            <a:r>
              <a:rPr lang="ru-RU" sz="1600" dirty="0">
                <a:solidFill>
                  <a:srgbClr val="002060"/>
                </a:solidFill>
              </a:rPr>
              <a:t>системы государственной контрактации и оптовой торговли на внутреннем рынке;</a:t>
            </a:r>
          </a:p>
          <a:p>
            <a:r>
              <a:rPr lang="ru-RU" sz="1600" dirty="0" smtClean="0">
                <a:solidFill>
                  <a:srgbClr val="00B050"/>
                </a:solidFill>
              </a:rPr>
              <a:t>4.подготовка </a:t>
            </a:r>
            <a:r>
              <a:rPr lang="ru-RU" sz="1600" dirty="0">
                <a:solidFill>
                  <a:srgbClr val="00B050"/>
                </a:solidFill>
              </a:rPr>
              <a:t>статистической информации для сопоставлений на международном уровне;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5.размещение </a:t>
            </a:r>
            <a:r>
              <a:rPr lang="ru-RU" sz="1600" dirty="0">
                <a:solidFill>
                  <a:srgbClr val="002060"/>
                </a:solidFill>
              </a:rPr>
              <a:t>заказов на поставки товаров, выполнение работ (оказание услуг) для государственных и муниципальных нужд;</a:t>
            </a:r>
          </a:p>
          <a:p>
            <a:r>
              <a:rPr lang="ru-RU" sz="1600" dirty="0" smtClean="0">
                <a:solidFill>
                  <a:srgbClr val="00B050"/>
                </a:solidFill>
              </a:rPr>
              <a:t>6.налогообложение</a:t>
            </a:r>
            <a:r>
              <a:rPr lang="ru-RU" sz="1600" dirty="0">
                <a:solidFill>
                  <a:srgbClr val="00B050"/>
                </a:solidFill>
              </a:rPr>
              <a:t>;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7.стандартизация </a:t>
            </a:r>
            <a:r>
              <a:rPr lang="ru-RU" sz="1600" dirty="0">
                <a:solidFill>
                  <a:srgbClr val="002060"/>
                </a:solidFill>
              </a:rPr>
              <a:t>и обязательное подтверждение соответствия продукции;</a:t>
            </a:r>
          </a:p>
          <a:p>
            <a:r>
              <a:rPr lang="ru-RU" sz="1600" dirty="0" smtClean="0">
                <a:solidFill>
                  <a:srgbClr val="00B050"/>
                </a:solidFill>
              </a:rPr>
              <a:t>8.классификация </a:t>
            </a:r>
            <a:r>
              <a:rPr lang="ru-RU" sz="1600" dirty="0">
                <a:solidFill>
                  <a:srgbClr val="00B050"/>
                </a:solidFill>
              </a:rPr>
              <a:t>и кодирование услуг, оказываемых населению хозяйствующими субъектами</a:t>
            </a:r>
            <a:r>
              <a:rPr lang="ru-RU" sz="16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4120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0"/>
            <a:ext cx="885698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Общероссийские классификаторы</a:t>
            </a:r>
          </a:p>
          <a:p>
            <a:r>
              <a:rPr lang="ru-RU" b="1" dirty="0"/>
              <a:t>Основные классификаторы</a:t>
            </a:r>
            <a:r>
              <a:rPr lang="ru-RU" dirty="0"/>
              <a:t>:</a:t>
            </a:r>
          </a:p>
          <a:p>
            <a:r>
              <a:rPr lang="ru-RU" b="1" dirty="0"/>
              <a:t>ОКПО</a:t>
            </a:r>
            <a:r>
              <a:rPr lang="ru-RU" dirty="0"/>
              <a:t> — предприятий и организаций</a:t>
            </a:r>
          </a:p>
          <a:p>
            <a:r>
              <a:rPr lang="ru-RU" b="1" dirty="0"/>
              <a:t>ОКАТО</a:t>
            </a:r>
            <a:r>
              <a:rPr lang="ru-RU" dirty="0"/>
              <a:t> — административно-территориальных образований</a:t>
            </a:r>
          </a:p>
          <a:p>
            <a:r>
              <a:rPr lang="ru-RU" b="1" dirty="0"/>
              <a:t>ОКТМО</a:t>
            </a:r>
            <a:r>
              <a:rPr lang="ru-RU" dirty="0"/>
              <a:t> — муниципальных </a:t>
            </a:r>
            <a:r>
              <a:rPr lang="ru-RU" dirty="0" smtClean="0"/>
              <a:t>образований</a:t>
            </a:r>
          </a:p>
          <a:p>
            <a:r>
              <a:rPr lang="ru-RU" b="1" dirty="0" smtClean="0"/>
              <a:t>Назначение</a:t>
            </a:r>
            <a:r>
              <a:rPr lang="ru-RU" dirty="0"/>
              <a:t>:</a:t>
            </a:r>
          </a:p>
          <a:p>
            <a:r>
              <a:rPr lang="ru-RU" dirty="0"/>
              <a:t>Учёт и статистика</a:t>
            </a:r>
          </a:p>
          <a:p>
            <a:r>
              <a:rPr lang="ru-RU" dirty="0"/>
              <a:t>Налогообложение</a:t>
            </a:r>
          </a:p>
          <a:p>
            <a:r>
              <a:rPr lang="ru-RU" dirty="0"/>
              <a:t>Аналитика</a:t>
            </a:r>
          </a:p>
          <a:p>
            <a:r>
              <a:rPr lang="ru-RU" b="1" dirty="0" smtClean="0"/>
              <a:t>ОКАТО- Предназначен</a:t>
            </a:r>
            <a:r>
              <a:rPr lang="ru-RU" dirty="0"/>
              <a:t> для обеспечения достоверности, сопоставимости и автоматизированной обработки информации в разрезах административно-территориального деления в таких сферах, как статистика, экономика и </a:t>
            </a:r>
            <a:r>
              <a:rPr lang="ru-RU" dirty="0" smtClean="0"/>
              <a:t>другие.</a:t>
            </a:r>
            <a:r>
              <a:rPr lang="ru-RU" b="1" dirty="0"/>
              <a:t> Объектами классификации в ОКАТО являются</a:t>
            </a:r>
            <a:r>
              <a:rPr lang="ru-RU" dirty="0"/>
              <a:t>:</a:t>
            </a:r>
          </a:p>
          <a:p>
            <a:r>
              <a:rPr lang="ru-RU" dirty="0"/>
              <a:t>республики;</a:t>
            </a:r>
          </a:p>
          <a:p>
            <a:r>
              <a:rPr lang="ru-RU" dirty="0"/>
              <a:t>края;</a:t>
            </a:r>
          </a:p>
          <a:p>
            <a:r>
              <a:rPr lang="ru-RU" dirty="0"/>
              <a:t>области;</a:t>
            </a:r>
          </a:p>
          <a:p>
            <a:r>
              <a:rPr lang="ru-RU" dirty="0"/>
              <a:t>города федерального значения;</a:t>
            </a:r>
          </a:p>
          <a:p>
            <a:r>
              <a:rPr lang="ru-RU" dirty="0"/>
              <a:t>автономная область;</a:t>
            </a:r>
          </a:p>
          <a:p>
            <a:r>
              <a:rPr lang="ru-RU" dirty="0"/>
              <a:t>автономные округа;</a:t>
            </a:r>
          </a:p>
          <a:p>
            <a:r>
              <a:rPr lang="ru-RU" dirty="0"/>
              <a:t>районы;</a:t>
            </a:r>
          </a:p>
          <a:p>
            <a:r>
              <a:rPr lang="ru-RU" dirty="0"/>
              <a:t>города;</a:t>
            </a:r>
          </a:p>
          <a:p>
            <a:r>
              <a:rPr lang="ru-RU" dirty="0"/>
              <a:t>внутригородские </a:t>
            </a:r>
            <a:r>
              <a:rPr lang="ru-RU" dirty="0" smtClean="0"/>
              <a:t>районы</a:t>
            </a:r>
            <a:r>
              <a:rPr lang="ru-RU" dirty="0"/>
              <a:t> </a:t>
            </a:r>
            <a:r>
              <a:rPr lang="ru-RU" dirty="0" smtClean="0"/>
              <a:t>и т.д.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991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88640"/>
            <a:ext cx="9001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Основные цели деятельности предприятия</a:t>
            </a:r>
          </a:p>
          <a:p>
            <a:r>
              <a:rPr lang="ru-RU" b="1" dirty="0"/>
              <a:t>Стратегические цели</a:t>
            </a:r>
            <a:r>
              <a:rPr lang="ru-RU" dirty="0"/>
              <a:t>:</a:t>
            </a:r>
          </a:p>
          <a:p>
            <a:r>
              <a:rPr lang="ru-RU" dirty="0"/>
              <a:t>Максимизация прибыли</a:t>
            </a:r>
          </a:p>
          <a:p>
            <a:r>
              <a:rPr lang="ru-RU" dirty="0"/>
              <a:t>Укрепление позиций на рынке</a:t>
            </a:r>
          </a:p>
          <a:p>
            <a:r>
              <a:rPr lang="ru-RU" dirty="0"/>
              <a:t>Инновационное </a:t>
            </a:r>
            <a:r>
              <a:rPr lang="ru-RU" dirty="0" smtClean="0"/>
              <a:t>развитие</a:t>
            </a:r>
          </a:p>
          <a:p>
            <a:r>
              <a:rPr lang="ru-RU" b="1" dirty="0" smtClean="0"/>
              <a:t>Тактические </a:t>
            </a:r>
            <a:r>
              <a:rPr lang="ru-RU" b="1" dirty="0"/>
              <a:t>цели</a:t>
            </a:r>
            <a:r>
              <a:rPr lang="ru-RU" dirty="0"/>
              <a:t>:</a:t>
            </a:r>
          </a:p>
          <a:p>
            <a:r>
              <a:rPr lang="ru-RU" dirty="0"/>
              <a:t>Оптимизация производства</a:t>
            </a:r>
          </a:p>
          <a:p>
            <a:r>
              <a:rPr lang="ru-RU" dirty="0"/>
              <a:t>Повышение качества продукции</a:t>
            </a:r>
          </a:p>
          <a:p>
            <a:r>
              <a:rPr lang="ru-RU" dirty="0"/>
              <a:t>Развитие персонала</a:t>
            </a:r>
          </a:p>
          <a:p>
            <a:r>
              <a:rPr lang="ru-RU" dirty="0"/>
              <a:t>Улучшение сервиса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24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88640"/>
            <a:ext cx="9001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Основные цели деятельности предприятия</a:t>
            </a:r>
          </a:p>
          <a:p>
            <a:r>
              <a:rPr lang="ru-RU" b="1" dirty="0"/>
              <a:t>Стратегические цели</a:t>
            </a:r>
            <a:r>
              <a:rPr lang="ru-RU" dirty="0"/>
              <a:t>:</a:t>
            </a:r>
          </a:p>
          <a:p>
            <a:r>
              <a:rPr lang="ru-RU" dirty="0"/>
              <a:t>Максимизация прибыли</a:t>
            </a:r>
          </a:p>
          <a:p>
            <a:r>
              <a:rPr lang="ru-RU" dirty="0"/>
              <a:t>Укрепление позиций на рынке</a:t>
            </a:r>
          </a:p>
          <a:p>
            <a:r>
              <a:rPr lang="ru-RU" dirty="0"/>
              <a:t>Инновационное </a:t>
            </a:r>
            <a:r>
              <a:rPr lang="ru-RU" dirty="0" smtClean="0"/>
              <a:t>развитие</a:t>
            </a:r>
          </a:p>
          <a:p>
            <a:r>
              <a:rPr lang="ru-RU" b="1" dirty="0" smtClean="0"/>
              <a:t>Тактические </a:t>
            </a:r>
            <a:r>
              <a:rPr lang="ru-RU" b="1" dirty="0"/>
              <a:t>цели</a:t>
            </a:r>
            <a:r>
              <a:rPr lang="ru-RU" dirty="0"/>
              <a:t>:</a:t>
            </a:r>
          </a:p>
          <a:p>
            <a:r>
              <a:rPr lang="ru-RU" dirty="0"/>
              <a:t>Оптимизация производства</a:t>
            </a:r>
          </a:p>
          <a:p>
            <a:r>
              <a:rPr lang="ru-RU" dirty="0"/>
              <a:t>Повышение качества продукции</a:t>
            </a:r>
          </a:p>
          <a:p>
            <a:r>
              <a:rPr lang="ru-RU" dirty="0"/>
              <a:t>Развитие персонала</a:t>
            </a:r>
          </a:p>
          <a:p>
            <a:r>
              <a:rPr lang="ru-RU" dirty="0"/>
              <a:t>Улучшение сервиса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669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88640"/>
            <a:ext cx="9001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Основные цели деятельности предприятия</a:t>
            </a:r>
          </a:p>
          <a:p>
            <a:r>
              <a:rPr lang="ru-RU" b="1" dirty="0"/>
              <a:t>Стратегические цели</a:t>
            </a:r>
            <a:r>
              <a:rPr lang="ru-RU" dirty="0"/>
              <a:t>:</a:t>
            </a:r>
          </a:p>
          <a:p>
            <a:r>
              <a:rPr lang="ru-RU" dirty="0"/>
              <a:t>Максимизация прибыли</a:t>
            </a:r>
          </a:p>
          <a:p>
            <a:r>
              <a:rPr lang="ru-RU" dirty="0"/>
              <a:t>Укрепление позиций на рынке</a:t>
            </a:r>
          </a:p>
          <a:p>
            <a:r>
              <a:rPr lang="ru-RU" dirty="0"/>
              <a:t>Инновационное </a:t>
            </a:r>
            <a:r>
              <a:rPr lang="ru-RU" dirty="0" smtClean="0"/>
              <a:t>развитие</a:t>
            </a:r>
          </a:p>
          <a:p>
            <a:r>
              <a:rPr lang="ru-RU" b="1" dirty="0" smtClean="0"/>
              <a:t>Тактические </a:t>
            </a:r>
            <a:r>
              <a:rPr lang="ru-RU" b="1" dirty="0"/>
              <a:t>цели</a:t>
            </a:r>
            <a:r>
              <a:rPr lang="ru-RU" dirty="0"/>
              <a:t>:</a:t>
            </a:r>
          </a:p>
          <a:p>
            <a:r>
              <a:rPr lang="ru-RU" dirty="0"/>
              <a:t>Оптимизация производства</a:t>
            </a:r>
          </a:p>
          <a:p>
            <a:r>
              <a:rPr lang="ru-RU" dirty="0"/>
              <a:t>Повышение качества продукции</a:t>
            </a:r>
          </a:p>
          <a:p>
            <a:r>
              <a:rPr lang="ru-RU" dirty="0"/>
              <a:t>Развитие персонала</a:t>
            </a:r>
          </a:p>
          <a:p>
            <a:r>
              <a:rPr lang="ru-RU" dirty="0"/>
              <a:t>Улучшение сервиса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701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88640"/>
            <a:ext cx="9001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Основные цели деятельности предприятия</a:t>
            </a:r>
          </a:p>
          <a:p>
            <a:r>
              <a:rPr lang="ru-RU" b="1" dirty="0"/>
              <a:t>Стратегические цели</a:t>
            </a:r>
            <a:r>
              <a:rPr lang="ru-RU" dirty="0"/>
              <a:t>:</a:t>
            </a:r>
          </a:p>
          <a:p>
            <a:r>
              <a:rPr lang="ru-RU" dirty="0"/>
              <a:t>Максимизация прибыли</a:t>
            </a:r>
          </a:p>
          <a:p>
            <a:r>
              <a:rPr lang="ru-RU" dirty="0"/>
              <a:t>Укрепление позиций на рынке</a:t>
            </a:r>
          </a:p>
          <a:p>
            <a:r>
              <a:rPr lang="ru-RU" dirty="0"/>
              <a:t>Инновационное </a:t>
            </a:r>
            <a:r>
              <a:rPr lang="ru-RU" dirty="0" smtClean="0"/>
              <a:t>развитие</a:t>
            </a:r>
          </a:p>
          <a:p>
            <a:r>
              <a:rPr lang="ru-RU" b="1" dirty="0" smtClean="0"/>
              <a:t>Тактические </a:t>
            </a:r>
            <a:r>
              <a:rPr lang="ru-RU" b="1" dirty="0"/>
              <a:t>цели</a:t>
            </a:r>
            <a:r>
              <a:rPr lang="ru-RU" dirty="0"/>
              <a:t>:</a:t>
            </a:r>
          </a:p>
          <a:p>
            <a:r>
              <a:rPr lang="ru-RU" dirty="0"/>
              <a:t>Оптимизация производства</a:t>
            </a:r>
          </a:p>
          <a:p>
            <a:r>
              <a:rPr lang="ru-RU" dirty="0"/>
              <a:t>Повышение качества продукции</a:t>
            </a:r>
          </a:p>
          <a:p>
            <a:r>
              <a:rPr lang="ru-RU" dirty="0"/>
              <a:t>Развитие персонала</a:t>
            </a:r>
          </a:p>
          <a:p>
            <a:r>
              <a:rPr lang="ru-RU" dirty="0"/>
              <a:t>Улучшение сервиса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447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88640"/>
            <a:ext cx="9001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Основные цели деятельности предприятия</a:t>
            </a:r>
          </a:p>
          <a:p>
            <a:r>
              <a:rPr lang="ru-RU" b="1" dirty="0"/>
              <a:t>Стратегические цели</a:t>
            </a:r>
            <a:r>
              <a:rPr lang="ru-RU" dirty="0"/>
              <a:t>:</a:t>
            </a:r>
          </a:p>
          <a:p>
            <a:r>
              <a:rPr lang="ru-RU" dirty="0"/>
              <a:t>Максимизация прибыли</a:t>
            </a:r>
          </a:p>
          <a:p>
            <a:r>
              <a:rPr lang="ru-RU" dirty="0"/>
              <a:t>Укрепление позиций на рынке</a:t>
            </a:r>
          </a:p>
          <a:p>
            <a:r>
              <a:rPr lang="ru-RU" dirty="0"/>
              <a:t>Инновационное </a:t>
            </a:r>
            <a:r>
              <a:rPr lang="ru-RU" dirty="0" smtClean="0"/>
              <a:t>развитие</a:t>
            </a:r>
          </a:p>
          <a:p>
            <a:r>
              <a:rPr lang="ru-RU" b="1" dirty="0" smtClean="0"/>
              <a:t>Тактические </a:t>
            </a:r>
            <a:r>
              <a:rPr lang="ru-RU" b="1" dirty="0"/>
              <a:t>цели</a:t>
            </a:r>
            <a:r>
              <a:rPr lang="ru-RU" dirty="0"/>
              <a:t>:</a:t>
            </a:r>
          </a:p>
          <a:p>
            <a:r>
              <a:rPr lang="ru-RU" dirty="0"/>
              <a:t>Оптимизация производства</a:t>
            </a:r>
          </a:p>
          <a:p>
            <a:r>
              <a:rPr lang="ru-RU" dirty="0"/>
              <a:t>Повышение качества продукции</a:t>
            </a:r>
          </a:p>
          <a:p>
            <a:r>
              <a:rPr lang="ru-RU" dirty="0"/>
              <a:t>Развитие персонала</a:t>
            </a:r>
          </a:p>
          <a:p>
            <a:r>
              <a:rPr lang="ru-RU" dirty="0"/>
              <a:t>Улучшение сервиса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293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88640"/>
            <a:ext cx="9001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Основные цели деятельности предприятия</a:t>
            </a:r>
          </a:p>
          <a:p>
            <a:r>
              <a:rPr lang="ru-RU" b="1" dirty="0"/>
              <a:t>Стратегические цели</a:t>
            </a:r>
            <a:r>
              <a:rPr lang="ru-RU" dirty="0"/>
              <a:t>:</a:t>
            </a:r>
          </a:p>
          <a:p>
            <a:r>
              <a:rPr lang="ru-RU" dirty="0"/>
              <a:t>Максимизация прибыли</a:t>
            </a:r>
          </a:p>
          <a:p>
            <a:r>
              <a:rPr lang="ru-RU" dirty="0"/>
              <a:t>Укрепление позиций на рынке</a:t>
            </a:r>
          </a:p>
          <a:p>
            <a:r>
              <a:rPr lang="ru-RU" dirty="0"/>
              <a:t>Инновационное </a:t>
            </a:r>
            <a:r>
              <a:rPr lang="ru-RU" dirty="0" smtClean="0"/>
              <a:t>развитие</a:t>
            </a:r>
          </a:p>
          <a:p>
            <a:r>
              <a:rPr lang="ru-RU" b="1" dirty="0" smtClean="0"/>
              <a:t>Тактические </a:t>
            </a:r>
            <a:r>
              <a:rPr lang="ru-RU" b="1" dirty="0"/>
              <a:t>цели</a:t>
            </a:r>
            <a:r>
              <a:rPr lang="ru-RU" dirty="0"/>
              <a:t>:</a:t>
            </a:r>
          </a:p>
          <a:p>
            <a:r>
              <a:rPr lang="ru-RU" dirty="0"/>
              <a:t>Оптимизация производства</a:t>
            </a:r>
          </a:p>
          <a:p>
            <a:r>
              <a:rPr lang="ru-RU" dirty="0"/>
              <a:t>Повышение качества продукции</a:t>
            </a:r>
          </a:p>
          <a:p>
            <a:r>
              <a:rPr lang="ru-RU" dirty="0"/>
              <a:t>Развитие персонала</a:t>
            </a:r>
          </a:p>
          <a:p>
            <a:r>
              <a:rPr lang="ru-RU" dirty="0"/>
              <a:t>Улучшение сервиса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31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506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878497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C00000"/>
                </a:solidFill>
              </a:rPr>
              <a:t>Предприятие </a:t>
            </a:r>
            <a:r>
              <a:rPr lang="ru-RU" sz="1400" dirty="0"/>
              <a:t>— самостоятельный хозяйствующий субъект, созданный для производства продукции и оказания услуг с целью удовлетворения общественных потребностей и получения прибыли. </a:t>
            </a:r>
            <a:endParaRPr lang="ru-RU" sz="1400" dirty="0" smtClean="0"/>
          </a:p>
          <a:p>
            <a:r>
              <a:rPr lang="ru-RU" sz="1400" dirty="0" smtClean="0">
                <a:solidFill>
                  <a:srgbClr val="C00000"/>
                </a:solidFill>
              </a:rPr>
              <a:t>Предприятие </a:t>
            </a:r>
            <a:r>
              <a:rPr lang="ru-RU" sz="1400" dirty="0">
                <a:solidFill>
                  <a:srgbClr val="C00000"/>
                </a:solidFill>
              </a:rPr>
              <a:t>как основное звено </a:t>
            </a:r>
            <a:r>
              <a:rPr lang="ru-RU" sz="1400" dirty="0" smtClean="0">
                <a:solidFill>
                  <a:srgbClr val="C00000"/>
                </a:solidFill>
              </a:rPr>
              <a:t>экономики.</a:t>
            </a:r>
            <a:endParaRPr lang="ru-RU" sz="1400" dirty="0">
              <a:solidFill>
                <a:srgbClr val="C0000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Ключевые роли предприятия в экономике:</a:t>
            </a:r>
          </a:p>
          <a:p>
            <a:r>
              <a:rPr lang="ru-RU" sz="1400" dirty="0" smtClean="0"/>
              <a:t>-Производитель </a:t>
            </a:r>
            <a:r>
              <a:rPr lang="ru-RU" sz="1400" dirty="0"/>
              <a:t>товаров и </a:t>
            </a:r>
            <a:r>
              <a:rPr lang="ru-RU" sz="1400" dirty="0" smtClean="0"/>
              <a:t>услуг.</a:t>
            </a:r>
            <a:endParaRPr lang="ru-RU" sz="1400" dirty="0"/>
          </a:p>
          <a:p>
            <a:r>
              <a:rPr lang="ru-RU" sz="1400" dirty="0" smtClean="0"/>
              <a:t>-Собственник </a:t>
            </a:r>
            <a:r>
              <a:rPr lang="ru-RU" sz="1400" dirty="0"/>
              <a:t>значительной части общественного </a:t>
            </a:r>
            <a:r>
              <a:rPr lang="ru-RU" sz="1400" dirty="0" smtClean="0"/>
              <a:t>капитала.</a:t>
            </a:r>
            <a:endParaRPr lang="ru-RU" sz="1400" dirty="0"/>
          </a:p>
          <a:p>
            <a:r>
              <a:rPr lang="ru-RU" sz="1400" dirty="0" smtClean="0"/>
              <a:t>-Участник </a:t>
            </a:r>
            <a:r>
              <a:rPr lang="ru-RU" sz="1400" dirty="0"/>
              <a:t>рыночных </a:t>
            </a:r>
            <a:r>
              <a:rPr lang="ru-RU" sz="1400" dirty="0" smtClean="0"/>
              <a:t>отношений.</a:t>
            </a:r>
            <a:endParaRPr lang="ru-RU" sz="1400" dirty="0"/>
          </a:p>
          <a:p>
            <a:r>
              <a:rPr lang="ru-RU" sz="1400" dirty="0" smtClean="0"/>
              <a:t>-Работодатель.</a:t>
            </a:r>
            <a:endParaRPr lang="ru-RU" sz="1400" dirty="0"/>
          </a:p>
          <a:p>
            <a:r>
              <a:rPr lang="ru-RU" sz="1400" dirty="0" smtClean="0"/>
              <a:t>-Налогоплательщик.</a:t>
            </a:r>
          </a:p>
          <a:p>
            <a:r>
              <a:rPr lang="ru-RU" sz="1400" dirty="0" smtClean="0">
                <a:solidFill>
                  <a:srgbClr val="C00000"/>
                </a:solidFill>
              </a:rPr>
              <a:t>Создание </a:t>
            </a:r>
            <a:r>
              <a:rPr lang="ru-RU" sz="1400" dirty="0">
                <a:solidFill>
                  <a:srgbClr val="C00000"/>
                </a:solidFill>
              </a:rPr>
              <a:t>продукции и оказание </a:t>
            </a:r>
            <a:r>
              <a:rPr lang="ru-RU" sz="1400" dirty="0" smtClean="0">
                <a:solidFill>
                  <a:srgbClr val="C00000"/>
                </a:solidFill>
              </a:rPr>
              <a:t>услуг.</a:t>
            </a:r>
            <a:endParaRPr lang="ru-RU" sz="1400" dirty="0">
              <a:solidFill>
                <a:srgbClr val="C0000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Производственная деятельность предприятия включает:</a:t>
            </a:r>
          </a:p>
          <a:p>
            <a:r>
              <a:rPr lang="ru-RU" sz="1400" dirty="0" smtClean="0"/>
              <a:t>-Организацию </a:t>
            </a:r>
            <a:r>
              <a:rPr lang="ru-RU" sz="1400" dirty="0"/>
              <a:t>процесса создания </a:t>
            </a:r>
            <a:r>
              <a:rPr lang="ru-RU" sz="1400" dirty="0" smtClean="0"/>
              <a:t>товаров.</a:t>
            </a:r>
            <a:endParaRPr lang="ru-RU" sz="1400" dirty="0"/>
          </a:p>
          <a:p>
            <a:r>
              <a:rPr lang="ru-RU" sz="1400" dirty="0" smtClean="0"/>
              <a:t>-Выполнение </a:t>
            </a:r>
            <a:r>
              <a:rPr lang="ru-RU" sz="1400" dirty="0"/>
              <a:t>различных </a:t>
            </a:r>
            <a:r>
              <a:rPr lang="ru-RU" sz="1400" dirty="0" smtClean="0"/>
              <a:t>работ.</a:t>
            </a:r>
            <a:endParaRPr lang="ru-RU" sz="1400" dirty="0"/>
          </a:p>
          <a:p>
            <a:r>
              <a:rPr lang="ru-RU" sz="1400" dirty="0" smtClean="0"/>
              <a:t>-Оказание </a:t>
            </a:r>
            <a:r>
              <a:rPr lang="ru-RU" sz="1400" dirty="0"/>
              <a:t>широкого спектра </a:t>
            </a:r>
            <a:r>
              <a:rPr lang="ru-RU" sz="1400" dirty="0" smtClean="0"/>
              <a:t>услуг.</a:t>
            </a:r>
            <a:endParaRPr lang="ru-RU" sz="1400" dirty="0"/>
          </a:p>
          <a:p>
            <a:r>
              <a:rPr lang="ru-RU" sz="1400" dirty="0" smtClean="0"/>
              <a:t>-Удовлетворение </a:t>
            </a:r>
            <a:r>
              <a:rPr lang="ru-RU" sz="1400" dirty="0"/>
              <a:t>потребностей </a:t>
            </a:r>
            <a:r>
              <a:rPr lang="ru-RU" sz="1400" dirty="0" smtClean="0"/>
              <a:t>общества.</a:t>
            </a:r>
          </a:p>
          <a:p>
            <a:r>
              <a:rPr lang="ru-RU" sz="1400" dirty="0" smtClean="0">
                <a:solidFill>
                  <a:srgbClr val="C00000"/>
                </a:solidFill>
              </a:rPr>
              <a:t>Обеспечение </a:t>
            </a:r>
            <a:r>
              <a:rPr lang="ru-RU" sz="1400" dirty="0">
                <a:solidFill>
                  <a:srgbClr val="C00000"/>
                </a:solidFill>
              </a:rPr>
              <a:t>занятости </a:t>
            </a:r>
            <a:r>
              <a:rPr lang="ru-RU" sz="1400" dirty="0" smtClean="0">
                <a:solidFill>
                  <a:srgbClr val="C00000"/>
                </a:solidFill>
              </a:rPr>
              <a:t>населения.</a:t>
            </a:r>
            <a:endParaRPr lang="ru-RU" sz="1400" dirty="0">
              <a:solidFill>
                <a:srgbClr val="C0000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Роль предприятия в создании рабочих мест:</a:t>
            </a:r>
          </a:p>
          <a:p>
            <a:r>
              <a:rPr lang="ru-RU" sz="1400" dirty="0" smtClean="0"/>
              <a:t>-Формирование </a:t>
            </a:r>
            <a:r>
              <a:rPr lang="ru-RU" sz="1400" dirty="0"/>
              <a:t>новых рабочих </a:t>
            </a:r>
            <a:r>
              <a:rPr lang="ru-RU" sz="1400" dirty="0" smtClean="0"/>
              <a:t>мест.</a:t>
            </a:r>
            <a:endParaRPr lang="ru-RU" sz="1400" dirty="0"/>
          </a:p>
          <a:p>
            <a:r>
              <a:rPr lang="ru-RU" sz="1400" dirty="0" smtClean="0"/>
              <a:t>-Обеспечение </a:t>
            </a:r>
            <a:r>
              <a:rPr lang="ru-RU" sz="1400" dirty="0"/>
              <a:t>занятости </a:t>
            </a:r>
            <a:r>
              <a:rPr lang="ru-RU" sz="1400" dirty="0" smtClean="0"/>
              <a:t>населения.</a:t>
            </a:r>
            <a:endParaRPr lang="ru-RU" sz="1400" dirty="0"/>
          </a:p>
          <a:p>
            <a:r>
              <a:rPr lang="ru-RU" sz="1400" dirty="0" smtClean="0"/>
              <a:t>-Развитие </a:t>
            </a:r>
            <a:r>
              <a:rPr lang="ru-RU" sz="1400" dirty="0"/>
              <a:t>профессиональных навыков </a:t>
            </a:r>
            <a:r>
              <a:rPr lang="ru-RU" sz="1400" dirty="0" smtClean="0"/>
              <a:t>сотрудников.</a:t>
            </a:r>
            <a:endParaRPr lang="ru-RU" sz="1400" dirty="0"/>
          </a:p>
          <a:p>
            <a:r>
              <a:rPr lang="ru-RU" sz="1400" dirty="0" smtClean="0"/>
              <a:t>-Создание </a:t>
            </a:r>
            <a:r>
              <a:rPr lang="ru-RU" sz="1400" dirty="0"/>
              <a:t>условий для карьерного </a:t>
            </a:r>
            <a:r>
              <a:rPr lang="ru-RU" sz="1400" dirty="0" smtClean="0"/>
              <a:t>роста.</a:t>
            </a:r>
          </a:p>
          <a:p>
            <a:r>
              <a:rPr lang="ru-RU" sz="1400" dirty="0" smtClean="0">
                <a:solidFill>
                  <a:srgbClr val="C00000"/>
                </a:solidFill>
              </a:rPr>
              <a:t>Заработная </a:t>
            </a:r>
            <a:r>
              <a:rPr lang="ru-RU" sz="1400" dirty="0">
                <a:solidFill>
                  <a:srgbClr val="C00000"/>
                </a:solidFill>
              </a:rPr>
              <a:t>плата и социальное </a:t>
            </a:r>
            <a:r>
              <a:rPr lang="ru-RU" sz="1400" dirty="0" smtClean="0">
                <a:solidFill>
                  <a:srgbClr val="C00000"/>
                </a:solidFill>
              </a:rPr>
              <a:t>обеспечение.</a:t>
            </a:r>
            <a:endParaRPr lang="ru-RU" sz="1400" dirty="0">
              <a:solidFill>
                <a:srgbClr val="C0000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Финансовая составляющая деятельности предприятия:</a:t>
            </a:r>
          </a:p>
          <a:p>
            <a:r>
              <a:rPr lang="ru-RU" sz="1400" dirty="0" smtClean="0"/>
              <a:t>-Выплата </a:t>
            </a:r>
            <a:r>
              <a:rPr lang="ru-RU" sz="1400" dirty="0"/>
              <a:t>заработной платы </a:t>
            </a:r>
            <a:r>
              <a:rPr lang="ru-RU" sz="1400" dirty="0" smtClean="0"/>
              <a:t>сотрудникам.</a:t>
            </a:r>
            <a:endParaRPr lang="ru-RU" sz="1400" dirty="0"/>
          </a:p>
          <a:p>
            <a:r>
              <a:rPr lang="ru-RU" sz="1400" dirty="0" smtClean="0"/>
              <a:t>-Обеспечение </a:t>
            </a:r>
            <a:r>
              <a:rPr lang="ru-RU" sz="1400" dirty="0"/>
              <a:t>социальных </a:t>
            </a:r>
            <a:r>
              <a:rPr lang="ru-RU" sz="1400" dirty="0" smtClean="0"/>
              <a:t>гарантий.</a:t>
            </a:r>
            <a:endParaRPr lang="ru-RU" sz="1400" dirty="0"/>
          </a:p>
          <a:p>
            <a:r>
              <a:rPr lang="ru-RU" sz="1400" dirty="0" smtClean="0"/>
              <a:t>-Участие </a:t>
            </a:r>
            <a:r>
              <a:rPr lang="ru-RU" sz="1400" dirty="0"/>
              <a:t>в пенсионных </a:t>
            </a:r>
            <a:r>
              <a:rPr lang="ru-RU" sz="1400" dirty="0" smtClean="0"/>
              <a:t>программах.</a:t>
            </a:r>
            <a:endParaRPr lang="ru-RU" sz="1400" dirty="0"/>
          </a:p>
          <a:p>
            <a:r>
              <a:rPr lang="ru-RU" sz="1400" dirty="0" smtClean="0"/>
              <a:t>-Оплата </a:t>
            </a:r>
            <a:r>
              <a:rPr lang="ru-RU" sz="1400" dirty="0"/>
              <a:t>больничных и </a:t>
            </a:r>
            <a:r>
              <a:rPr lang="ru-RU" sz="1400" dirty="0" smtClean="0"/>
              <a:t>отпусков.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6904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76672"/>
            <a:ext cx="84249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Экономика России </a:t>
            </a:r>
            <a:r>
              <a:rPr lang="ru-RU" sz="2800" dirty="0"/>
              <a:t>– взаимосвязанный хозяйственный комплекс Характеристика народного хозяйства, сферы и секторы экономики.</a:t>
            </a:r>
          </a:p>
          <a:p>
            <a:r>
              <a:rPr lang="ru-RU" sz="2800" b="1" dirty="0"/>
              <a:t>Экономика России</a:t>
            </a:r>
            <a:r>
              <a:rPr lang="ru-RU" sz="2800" dirty="0"/>
              <a:t> представляет собой сложную систему взаимосвязанных отраслей и секторов.</a:t>
            </a:r>
          </a:p>
          <a:p>
            <a:r>
              <a:rPr lang="ru-RU" sz="2800" b="1" dirty="0"/>
              <a:t>Основные характеристики:</a:t>
            </a:r>
            <a:endParaRPr lang="ru-RU" sz="2800" dirty="0"/>
          </a:p>
          <a:p>
            <a:r>
              <a:rPr lang="ru-RU" sz="2800" dirty="0"/>
              <a:t>Многоотраслевой </a:t>
            </a:r>
            <a:r>
              <a:rPr lang="ru-RU" sz="2800" dirty="0" smtClean="0"/>
              <a:t>характер.</a:t>
            </a:r>
            <a:endParaRPr lang="ru-RU" sz="2800" dirty="0"/>
          </a:p>
          <a:p>
            <a:r>
              <a:rPr lang="ru-RU" sz="2800" dirty="0"/>
              <a:t>Взаимозависимость </a:t>
            </a:r>
            <a:r>
              <a:rPr lang="ru-RU" sz="2800" dirty="0" smtClean="0"/>
              <a:t>элементов.</a:t>
            </a:r>
            <a:endParaRPr lang="ru-RU" sz="2800" dirty="0"/>
          </a:p>
          <a:p>
            <a:r>
              <a:rPr lang="ru-RU" sz="2800" dirty="0"/>
              <a:t>Комплексный подход к </a:t>
            </a:r>
            <a:r>
              <a:rPr lang="ru-RU" sz="2800" dirty="0" smtClean="0"/>
              <a:t>развитию.</a:t>
            </a:r>
            <a:endParaRPr lang="ru-RU" sz="2800" dirty="0"/>
          </a:p>
          <a:p>
            <a:r>
              <a:rPr lang="ru-RU" sz="2800" dirty="0"/>
              <a:t>Влияние на социально-экономическое развитие </a:t>
            </a:r>
            <a:r>
              <a:rPr lang="ru-RU" sz="2800" dirty="0" smtClean="0"/>
              <a:t>страны.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8071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856895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Налоговые обязательства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Налоговый </a:t>
            </a:r>
            <a:r>
              <a:rPr lang="ru-RU" b="1" dirty="0">
                <a:solidFill>
                  <a:srgbClr val="C00000"/>
                </a:solidFill>
              </a:rPr>
              <a:t>вклад предприятия: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dirty="0"/>
              <a:t>Уплата налогов в бюджет</a:t>
            </a:r>
          </a:p>
          <a:p>
            <a:r>
              <a:rPr lang="ru-RU" dirty="0"/>
              <a:t>Формирование доходной части бюджетов разных уровней</a:t>
            </a:r>
          </a:p>
          <a:p>
            <a:r>
              <a:rPr lang="ru-RU" dirty="0"/>
              <a:t>Участие в финансировании государственных программ</a:t>
            </a:r>
          </a:p>
          <a:p>
            <a:r>
              <a:rPr lang="ru-RU" dirty="0"/>
              <a:t>Поддержка социальной </a:t>
            </a:r>
            <a:r>
              <a:rPr lang="ru-RU" dirty="0" smtClean="0"/>
              <a:t>инфраструктуры</a:t>
            </a:r>
          </a:p>
          <a:p>
            <a:endParaRPr lang="ru-RU" b="1" dirty="0" smtClean="0"/>
          </a:p>
          <a:p>
            <a:r>
              <a:rPr lang="ru-RU" b="1" dirty="0" smtClean="0">
                <a:solidFill>
                  <a:srgbClr val="C00000"/>
                </a:solidFill>
              </a:rPr>
              <a:t>Государственная </a:t>
            </a:r>
            <a:r>
              <a:rPr lang="ru-RU" b="1" dirty="0">
                <a:solidFill>
                  <a:srgbClr val="C00000"/>
                </a:solidFill>
              </a:rPr>
              <a:t>политика и социальные услуги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Участие </a:t>
            </a:r>
            <a:r>
              <a:rPr lang="ru-RU" b="1" dirty="0">
                <a:solidFill>
                  <a:srgbClr val="C00000"/>
                </a:solidFill>
              </a:rPr>
              <a:t>предприятия в государственной политике: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dirty="0"/>
              <a:t>Реализация государственных программ</a:t>
            </a:r>
          </a:p>
          <a:p>
            <a:r>
              <a:rPr lang="ru-RU" dirty="0"/>
              <a:t>Поддержка социально значимых проектов</a:t>
            </a:r>
          </a:p>
          <a:p>
            <a:r>
              <a:rPr lang="ru-RU" dirty="0"/>
              <a:t>Участие в развитии региональной инфраструктуры</a:t>
            </a:r>
          </a:p>
          <a:p>
            <a:r>
              <a:rPr lang="ru-RU" dirty="0"/>
              <a:t>Обеспечение общественных </a:t>
            </a:r>
            <a:r>
              <a:rPr lang="ru-RU" dirty="0" smtClean="0"/>
              <a:t>интересов</a:t>
            </a:r>
          </a:p>
          <a:p>
            <a:endParaRPr lang="ru-RU" b="1" dirty="0" smtClean="0"/>
          </a:p>
          <a:p>
            <a:r>
              <a:rPr lang="ru-RU" b="1" dirty="0" smtClean="0">
                <a:solidFill>
                  <a:srgbClr val="C00000"/>
                </a:solidFill>
              </a:rPr>
              <a:t>Значение </a:t>
            </a:r>
            <a:r>
              <a:rPr lang="ru-RU" b="1" dirty="0">
                <a:solidFill>
                  <a:srgbClr val="C00000"/>
                </a:solidFill>
              </a:rPr>
              <a:t>предприятия для экономики: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dirty="0"/>
              <a:t>Основа экономического развития</a:t>
            </a:r>
          </a:p>
          <a:p>
            <a:r>
              <a:rPr lang="ru-RU" dirty="0"/>
              <a:t>Драйвер инноваций</a:t>
            </a:r>
          </a:p>
          <a:p>
            <a:r>
              <a:rPr lang="ru-RU" dirty="0"/>
              <a:t>Источник экономического роста</a:t>
            </a:r>
          </a:p>
          <a:p>
            <a:r>
              <a:rPr lang="ru-RU" dirty="0"/>
              <a:t>Ключевой элемент рыночной системы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185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9646" y="44625"/>
            <a:ext cx="8856984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</a:rPr>
              <a:t>Основные признаки предприятия:</a:t>
            </a:r>
            <a:endParaRPr lang="ru-RU" sz="1400" dirty="0">
              <a:solidFill>
                <a:srgbClr val="C00000"/>
              </a:solidFill>
            </a:endParaRPr>
          </a:p>
          <a:p>
            <a:r>
              <a:rPr lang="ru-RU" sz="1400" dirty="0" smtClean="0"/>
              <a:t>-Наличие </a:t>
            </a:r>
            <a:r>
              <a:rPr lang="ru-RU" sz="1400" dirty="0"/>
              <a:t>обособленного </a:t>
            </a:r>
            <a:r>
              <a:rPr lang="ru-RU" sz="1400" dirty="0" smtClean="0"/>
              <a:t>имущества.</a:t>
            </a:r>
            <a:endParaRPr lang="ru-RU" sz="1400" dirty="0"/>
          </a:p>
          <a:p>
            <a:r>
              <a:rPr lang="ru-RU" sz="1400" dirty="0" smtClean="0"/>
              <a:t>-Экономическая самостоятельность.</a:t>
            </a:r>
            <a:endParaRPr lang="ru-RU" sz="1400" dirty="0"/>
          </a:p>
          <a:p>
            <a:r>
              <a:rPr lang="ru-RU" sz="1400" dirty="0" smtClean="0"/>
              <a:t>-Организационное единство.</a:t>
            </a:r>
            <a:endParaRPr lang="ru-RU" sz="1400" dirty="0"/>
          </a:p>
          <a:p>
            <a:r>
              <a:rPr lang="ru-RU" sz="1400" dirty="0" smtClean="0"/>
              <a:t>-Правоспособность .</a:t>
            </a:r>
          </a:p>
          <a:p>
            <a:r>
              <a:rPr lang="ru-RU" sz="1400" dirty="0" smtClean="0"/>
              <a:t>-Ответственность </a:t>
            </a:r>
            <a:r>
              <a:rPr lang="ru-RU" sz="1400" dirty="0"/>
              <a:t>по </a:t>
            </a:r>
            <a:r>
              <a:rPr lang="ru-RU" sz="1400" dirty="0" smtClean="0"/>
              <a:t>обязательствам.</a:t>
            </a:r>
            <a:r>
              <a:rPr lang="ru-RU" b="1" dirty="0"/>
              <a:t> </a:t>
            </a:r>
            <a:endParaRPr lang="ru-RU" b="1" dirty="0" smtClean="0"/>
          </a:p>
          <a:p>
            <a:r>
              <a:rPr lang="ru-RU" sz="1400" b="1" dirty="0" smtClean="0">
                <a:solidFill>
                  <a:srgbClr val="C00000"/>
                </a:solidFill>
              </a:rPr>
              <a:t>Виды </a:t>
            </a:r>
            <a:r>
              <a:rPr lang="ru-RU" sz="1400" b="1" dirty="0">
                <a:solidFill>
                  <a:srgbClr val="C00000"/>
                </a:solidFill>
              </a:rPr>
              <a:t>организаций по сферам деятельности</a:t>
            </a:r>
          </a:p>
          <a:p>
            <a:r>
              <a:rPr lang="ru-RU" sz="1400" b="1" dirty="0">
                <a:solidFill>
                  <a:srgbClr val="C00000"/>
                </a:solidFill>
              </a:rPr>
              <a:t>Производственные организации:</a:t>
            </a:r>
            <a:endParaRPr lang="ru-RU" sz="1400" dirty="0">
              <a:solidFill>
                <a:srgbClr val="C00000"/>
              </a:solidFill>
            </a:endParaRPr>
          </a:p>
          <a:p>
            <a:r>
              <a:rPr lang="ru-RU" sz="1400" dirty="0" smtClean="0"/>
              <a:t>-Промышленность.</a:t>
            </a:r>
            <a:endParaRPr lang="ru-RU" sz="1400" dirty="0"/>
          </a:p>
          <a:p>
            <a:r>
              <a:rPr lang="ru-RU" sz="1400" dirty="0" smtClean="0"/>
              <a:t>-Сельское хозяйство.</a:t>
            </a:r>
            <a:endParaRPr lang="ru-RU" sz="1400" dirty="0"/>
          </a:p>
          <a:p>
            <a:r>
              <a:rPr lang="ru-RU" sz="1400" dirty="0" smtClean="0"/>
              <a:t>-Строительство.</a:t>
            </a:r>
            <a:endParaRPr lang="ru-RU" sz="1400" dirty="0"/>
          </a:p>
          <a:p>
            <a:r>
              <a:rPr lang="ru-RU" sz="1400" b="1" dirty="0">
                <a:solidFill>
                  <a:srgbClr val="C00000"/>
                </a:solidFill>
              </a:rPr>
              <a:t>Коммерческие организации</a:t>
            </a:r>
            <a:r>
              <a:rPr lang="ru-RU" sz="1400" b="1" dirty="0"/>
              <a:t>:</a:t>
            </a:r>
            <a:endParaRPr lang="ru-RU" sz="1400" dirty="0"/>
          </a:p>
          <a:p>
            <a:r>
              <a:rPr lang="ru-RU" sz="1400" dirty="0" smtClean="0"/>
              <a:t>-Торговля.</a:t>
            </a:r>
            <a:endParaRPr lang="ru-RU" sz="1400" dirty="0"/>
          </a:p>
          <a:p>
            <a:r>
              <a:rPr lang="ru-RU" sz="1400" dirty="0" smtClean="0"/>
              <a:t>-Услуги.</a:t>
            </a:r>
            <a:endParaRPr lang="ru-RU" sz="1400" dirty="0"/>
          </a:p>
          <a:p>
            <a:r>
              <a:rPr lang="ru-RU" sz="1400" dirty="0" smtClean="0"/>
              <a:t>-Логистика.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Некоммерческие </a:t>
            </a:r>
            <a:r>
              <a:rPr lang="ru-RU" sz="1400" b="1" dirty="0">
                <a:solidFill>
                  <a:srgbClr val="C00000"/>
                </a:solidFill>
              </a:rPr>
              <a:t>организации:</a:t>
            </a:r>
            <a:endParaRPr lang="ru-RU" sz="1400" dirty="0">
              <a:solidFill>
                <a:srgbClr val="C00000"/>
              </a:solidFill>
            </a:endParaRPr>
          </a:p>
          <a:p>
            <a:r>
              <a:rPr lang="ru-RU" sz="1400" dirty="0" smtClean="0"/>
              <a:t>-Образование.</a:t>
            </a:r>
            <a:endParaRPr lang="ru-RU" sz="1400" dirty="0"/>
          </a:p>
          <a:p>
            <a:r>
              <a:rPr lang="ru-RU" sz="1400" dirty="0" smtClean="0"/>
              <a:t>-Здравоохранение.</a:t>
            </a:r>
            <a:endParaRPr lang="ru-RU" sz="1400" dirty="0"/>
          </a:p>
          <a:p>
            <a:r>
              <a:rPr lang="ru-RU" sz="1400" dirty="0" smtClean="0"/>
              <a:t>-Культура</a:t>
            </a:r>
            <a:r>
              <a:rPr lang="ru-RU" sz="1400" b="1" dirty="0"/>
              <a:t> </a:t>
            </a:r>
            <a:r>
              <a:rPr lang="ru-RU" sz="1400" b="1" dirty="0" smtClean="0"/>
              <a:t>.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Организационно-правовые </a:t>
            </a:r>
            <a:r>
              <a:rPr lang="ru-RU" sz="1400" b="1" dirty="0">
                <a:solidFill>
                  <a:srgbClr val="C00000"/>
                </a:solidFill>
              </a:rPr>
              <a:t>формы предприятий</a:t>
            </a:r>
          </a:p>
          <a:p>
            <a:r>
              <a:rPr lang="ru-RU" sz="1400" b="1" dirty="0">
                <a:solidFill>
                  <a:srgbClr val="C00000"/>
                </a:solidFill>
              </a:rPr>
              <a:t>Коммерческие формы:</a:t>
            </a:r>
            <a:endParaRPr lang="ru-RU" sz="1400" dirty="0">
              <a:solidFill>
                <a:srgbClr val="C00000"/>
              </a:solidFill>
            </a:endParaRPr>
          </a:p>
          <a:p>
            <a:r>
              <a:rPr lang="ru-RU" sz="1400" dirty="0" smtClean="0"/>
              <a:t>-Хозяйственные товарищества.</a:t>
            </a:r>
            <a:endParaRPr lang="ru-RU" sz="1400" dirty="0"/>
          </a:p>
          <a:p>
            <a:r>
              <a:rPr lang="ru-RU" sz="1400" dirty="0" smtClean="0"/>
              <a:t>-Общества </a:t>
            </a:r>
            <a:r>
              <a:rPr lang="ru-RU" sz="1400" dirty="0"/>
              <a:t>с ограниченной ответственностью (ООО</a:t>
            </a:r>
            <a:r>
              <a:rPr lang="ru-RU" sz="1400" dirty="0" smtClean="0"/>
              <a:t>).</a:t>
            </a:r>
            <a:endParaRPr lang="ru-RU" sz="1400" dirty="0"/>
          </a:p>
          <a:p>
            <a:r>
              <a:rPr lang="ru-RU" sz="1400" dirty="0" smtClean="0"/>
              <a:t>-Акционерные </a:t>
            </a:r>
            <a:r>
              <a:rPr lang="ru-RU" sz="1400" dirty="0"/>
              <a:t>общества (АО</a:t>
            </a:r>
            <a:r>
              <a:rPr lang="ru-RU" sz="1400" dirty="0" smtClean="0"/>
              <a:t>).</a:t>
            </a:r>
            <a:endParaRPr lang="ru-RU" sz="1400" dirty="0"/>
          </a:p>
          <a:p>
            <a:r>
              <a:rPr lang="ru-RU" sz="1400" dirty="0" smtClean="0"/>
              <a:t>-Производственные кооперативы.</a:t>
            </a:r>
            <a:endParaRPr lang="ru-RU" sz="1400" dirty="0"/>
          </a:p>
          <a:p>
            <a:r>
              <a:rPr lang="ru-RU" sz="1400" b="1" dirty="0">
                <a:solidFill>
                  <a:srgbClr val="C00000"/>
                </a:solidFill>
              </a:rPr>
              <a:t>Некоммерческие формы:</a:t>
            </a:r>
            <a:endParaRPr lang="ru-RU" sz="1400" dirty="0">
              <a:solidFill>
                <a:srgbClr val="C00000"/>
              </a:solidFill>
            </a:endParaRPr>
          </a:p>
          <a:p>
            <a:r>
              <a:rPr lang="ru-RU" sz="1400" dirty="0" smtClean="0"/>
              <a:t>-Фонды.</a:t>
            </a:r>
            <a:endParaRPr lang="ru-RU" sz="1400" dirty="0"/>
          </a:p>
          <a:p>
            <a:r>
              <a:rPr lang="ru-RU" sz="1400" dirty="0" smtClean="0"/>
              <a:t>-Автономные </a:t>
            </a:r>
            <a:r>
              <a:rPr lang="ru-RU" sz="1400" dirty="0"/>
              <a:t>некоммерческие </a:t>
            </a:r>
            <a:r>
              <a:rPr lang="ru-RU" sz="1400" dirty="0" smtClean="0"/>
              <a:t>организации.</a:t>
            </a:r>
            <a:endParaRPr lang="ru-RU" sz="1400" dirty="0"/>
          </a:p>
          <a:p>
            <a:r>
              <a:rPr lang="ru-RU" sz="1400" dirty="0" smtClean="0"/>
              <a:t>-Религиозные организации.</a:t>
            </a:r>
            <a:endParaRPr lang="ru-RU" sz="1400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676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60648"/>
            <a:ext cx="8712968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Принципы предпринимательской деятельности</a:t>
            </a:r>
          </a:p>
          <a:p>
            <a:r>
              <a:rPr lang="ru-RU" sz="1600" b="1" dirty="0"/>
              <a:t>Базовые принципы:</a:t>
            </a:r>
            <a:endParaRPr lang="ru-RU" sz="1600" dirty="0"/>
          </a:p>
          <a:p>
            <a:r>
              <a:rPr lang="ru-RU" sz="1600" dirty="0" smtClean="0"/>
              <a:t>-предпринимательства.</a:t>
            </a:r>
            <a:endParaRPr lang="ru-RU" sz="1600" dirty="0"/>
          </a:p>
          <a:p>
            <a:r>
              <a:rPr lang="ru-RU" sz="1600" dirty="0" smtClean="0"/>
              <a:t>-Получение прибыли.</a:t>
            </a:r>
            <a:endParaRPr lang="ru-RU" sz="1600" dirty="0"/>
          </a:p>
          <a:p>
            <a:r>
              <a:rPr lang="ru-RU" sz="1600" dirty="0" smtClean="0"/>
              <a:t>-Законность.</a:t>
            </a:r>
            <a:endParaRPr lang="ru-RU" sz="1600" dirty="0"/>
          </a:p>
          <a:p>
            <a:r>
              <a:rPr lang="ru-RU" sz="1600" dirty="0" smtClean="0"/>
              <a:t>-Самостоятельность.</a:t>
            </a:r>
            <a:endParaRPr lang="ru-RU" sz="1600" dirty="0"/>
          </a:p>
          <a:p>
            <a:r>
              <a:rPr lang="ru-RU" sz="1600" dirty="0" smtClean="0"/>
              <a:t>-Ответственность.</a:t>
            </a:r>
            <a:endParaRPr lang="ru-RU" sz="1600" dirty="0"/>
          </a:p>
          <a:p>
            <a:r>
              <a:rPr lang="ru-RU" sz="1600" b="1" dirty="0"/>
              <a:t>Дополнительные принципы:</a:t>
            </a:r>
            <a:endParaRPr lang="ru-RU" sz="1600" dirty="0"/>
          </a:p>
          <a:p>
            <a:r>
              <a:rPr lang="ru-RU" sz="1600" dirty="0" smtClean="0"/>
              <a:t>-Плановость.</a:t>
            </a:r>
            <a:endParaRPr lang="ru-RU" sz="1600" dirty="0"/>
          </a:p>
          <a:p>
            <a:r>
              <a:rPr lang="ru-RU" sz="1600" dirty="0" smtClean="0"/>
              <a:t>-Инновационность.</a:t>
            </a:r>
            <a:endParaRPr lang="ru-RU" sz="1600" dirty="0"/>
          </a:p>
          <a:p>
            <a:r>
              <a:rPr lang="ru-RU" sz="1600" dirty="0" smtClean="0"/>
              <a:t>-Конкурентоспособность</a:t>
            </a:r>
            <a:r>
              <a:rPr lang="ru-RU" sz="1600" b="1" dirty="0"/>
              <a:t> </a:t>
            </a:r>
            <a:r>
              <a:rPr lang="ru-RU" sz="1600" b="1" dirty="0" smtClean="0"/>
              <a:t>.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Классификация </a:t>
            </a:r>
            <a:r>
              <a:rPr lang="ru-RU" sz="1600" b="1" dirty="0">
                <a:solidFill>
                  <a:srgbClr val="C00000"/>
                </a:solidFill>
              </a:rPr>
              <a:t>организаций</a:t>
            </a:r>
          </a:p>
          <a:p>
            <a:r>
              <a:rPr lang="ru-RU" sz="1600" b="1" dirty="0"/>
              <a:t>По размеру:</a:t>
            </a:r>
            <a:endParaRPr lang="ru-RU" sz="1600" dirty="0"/>
          </a:p>
          <a:p>
            <a:r>
              <a:rPr lang="ru-RU" sz="1600" dirty="0" smtClean="0"/>
              <a:t>-Малые.</a:t>
            </a:r>
            <a:endParaRPr lang="ru-RU" sz="1600" dirty="0"/>
          </a:p>
          <a:p>
            <a:r>
              <a:rPr lang="ru-RU" sz="1600" dirty="0" smtClean="0"/>
              <a:t>-Средние.</a:t>
            </a:r>
            <a:endParaRPr lang="ru-RU" sz="1600" dirty="0"/>
          </a:p>
          <a:p>
            <a:r>
              <a:rPr lang="ru-RU" sz="1600" dirty="0" smtClean="0"/>
              <a:t>-Крупные.</a:t>
            </a:r>
            <a:endParaRPr lang="ru-RU" sz="1600" dirty="0"/>
          </a:p>
          <a:p>
            <a:r>
              <a:rPr lang="ru-RU" sz="1600" b="1" dirty="0"/>
              <a:t>По форме собственности:</a:t>
            </a:r>
            <a:endParaRPr lang="ru-RU" sz="1600" dirty="0"/>
          </a:p>
          <a:p>
            <a:r>
              <a:rPr lang="ru-RU" sz="1600" dirty="0" smtClean="0"/>
              <a:t>-Частные.</a:t>
            </a:r>
            <a:endParaRPr lang="ru-RU" sz="1600" dirty="0"/>
          </a:p>
          <a:p>
            <a:r>
              <a:rPr lang="ru-RU" sz="1600" dirty="0" smtClean="0"/>
              <a:t>-Государственные.</a:t>
            </a:r>
            <a:endParaRPr lang="ru-RU" sz="1600" dirty="0"/>
          </a:p>
          <a:p>
            <a:r>
              <a:rPr lang="ru-RU" sz="1600" dirty="0" smtClean="0"/>
              <a:t>-Муниципальные.</a:t>
            </a:r>
            <a:endParaRPr lang="ru-RU" sz="1600" dirty="0"/>
          </a:p>
          <a:p>
            <a:r>
              <a:rPr lang="ru-RU" sz="1600" b="1" dirty="0"/>
              <a:t>По отраслевой принадлежности:</a:t>
            </a:r>
            <a:endParaRPr lang="ru-RU" sz="1600" dirty="0"/>
          </a:p>
          <a:p>
            <a:r>
              <a:rPr lang="ru-RU" sz="1600" dirty="0" smtClean="0"/>
              <a:t>-Промышленные.</a:t>
            </a:r>
            <a:endParaRPr lang="ru-RU" sz="1600" dirty="0"/>
          </a:p>
          <a:p>
            <a:r>
              <a:rPr lang="ru-RU" sz="1600" dirty="0" smtClean="0"/>
              <a:t>-Торговые.</a:t>
            </a:r>
            <a:endParaRPr lang="ru-RU" sz="1600" dirty="0"/>
          </a:p>
          <a:p>
            <a:r>
              <a:rPr lang="ru-RU" sz="1600" dirty="0" smtClean="0"/>
              <a:t>-Транспортные.</a:t>
            </a:r>
            <a:endParaRPr lang="ru-RU" sz="1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116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8641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88641"/>
            <a:ext cx="8928992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 Структурные подразделения </a:t>
            </a:r>
            <a:r>
              <a:rPr lang="ru-RU" sz="1600" b="1" dirty="0" smtClean="0">
                <a:solidFill>
                  <a:srgbClr val="C00000"/>
                </a:solidFill>
              </a:rPr>
              <a:t>предприятий.</a:t>
            </a:r>
            <a:endParaRPr lang="ru-RU" sz="1600" b="1" dirty="0">
              <a:solidFill>
                <a:srgbClr val="C00000"/>
              </a:solidFill>
            </a:endParaRPr>
          </a:p>
          <a:p>
            <a:r>
              <a:rPr lang="ru-RU" sz="1600" b="1" dirty="0">
                <a:solidFill>
                  <a:srgbClr val="C00000"/>
                </a:solidFill>
              </a:rPr>
              <a:t>Основные подразделения:</a:t>
            </a:r>
            <a:endParaRPr lang="ru-RU" sz="1600" dirty="0">
              <a:solidFill>
                <a:srgbClr val="C00000"/>
              </a:solidFill>
            </a:endParaRPr>
          </a:p>
          <a:p>
            <a:r>
              <a:rPr lang="ru-RU" sz="1600" dirty="0" smtClean="0"/>
              <a:t>-Производственные цеха.</a:t>
            </a:r>
            <a:endParaRPr lang="ru-RU" sz="1600" dirty="0"/>
          </a:p>
          <a:p>
            <a:r>
              <a:rPr lang="ru-RU" sz="1600" dirty="0" smtClean="0"/>
              <a:t>-Отделы снабжения.</a:t>
            </a:r>
            <a:endParaRPr lang="ru-RU" sz="1600" dirty="0"/>
          </a:p>
          <a:p>
            <a:r>
              <a:rPr lang="ru-RU" sz="1600" dirty="0" smtClean="0"/>
              <a:t>-Сбытовые службы.</a:t>
            </a:r>
            <a:endParaRPr lang="ru-RU" sz="1600" dirty="0"/>
          </a:p>
          <a:p>
            <a:r>
              <a:rPr lang="ru-RU" sz="1600" b="1" dirty="0">
                <a:solidFill>
                  <a:srgbClr val="002060"/>
                </a:solidFill>
              </a:rPr>
              <a:t>Вспомогательные подразделения:</a:t>
            </a:r>
            <a:endParaRPr lang="ru-RU" sz="1600" dirty="0">
              <a:solidFill>
                <a:srgbClr val="002060"/>
              </a:solidFill>
            </a:endParaRPr>
          </a:p>
          <a:p>
            <a:r>
              <a:rPr lang="ru-RU" sz="1600" dirty="0" smtClean="0"/>
              <a:t>-Бухгалтерия.</a:t>
            </a:r>
            <a:endParaRPr lang="ru-RU" sz="1600" dirty="0"/>
          </a:p>
          <a:p>
            <a:r>
              <a:rPr lang="ru-RU" sz="1600" dirty="0" smtClean="0"/>
              <a:t>-HR-отдел.</a:t>
            </a:r>
            <a:endParaRPr lang="ru-RU" sz="1600" dirty="0"/>
          </a:p>
          <a:p>
            <a:r>
              <a:rPr lang="ru-RU" sz="1600" dirty="0" smtClean="0"/>
              <a:t>-IT-отдел.</a:t>
            </a:r>
            <a:endParaRPr lang="ru-RU" sz="1600" dirty="0"/>
          </a:p>
          <a:p>
            <a:r>
              <a:rPr lang="ru-RU" sz="1600" b="1" dirty="0">
                <a:solidFill>
                  <a:srgbClr val="002060"/>
                </a:solidFill>
              </a:rPr>
              <a:t>Управленческие подразделения:</a:t>
            </a:r>
            <a:endParaRPr lang="ru-RU" sz="1600" dirty="0">
              <a:solidFill>
                <a:srgbClr val="002060"/>
              </a:solidFill>
            </a:endParaRPr>
          </a:p>
          <a:p>
            <a:r>
              <a:rPr lang="ru-RU" sz="1600" dirty="0" smtClean="0"/>
              <a:t>-Руководство.</a:t>
            </a:r>
            <a:endParaRPr lang="ru-RU" sz="1600" dirty="0"/>
          </a:p>
          <a:p>
            <a:r>
              <a:rPr lang="ru-RU" sz="1600" dirty="0" smtClean="0"/>
              <a:t>-Плановый отдел.</a:t>
            </a:r>
            <a:endParaRPr lang="ru-RU" sz="1600" dirty="0"/>
          </a:p>
          <a:p>
            <a:r>
              <a:rPr lang="ru-RU" sz="1600" dirty="0" smtClean="0"/>
              <a:t>-Юридический отдел</a:t>
            </a:r>
            <a:r>
              <a:rPr lang="ru-RU" sz="1600" b="1" dirty="0"/>
              <a:t> </a:t>
            </a:r>
            <a:r>
              <a:rPr lang="ru-RU" sz="1600" b="1" dirty="0" smtClean="0"/>
              <a:t>.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Правовая </a:t>
            </a:r>
            <a:r>
              <a:rPr lang="ru-RU" sz="1600" b="1" dirty="0">
                <a:solidFill>
                  <a:srgbClr val="002060"/>
                </a:solidFill>
              </a:rPr>
              <a:t>форма </a:t>
            </a:r>
            <a:r>
              <a:rPr lang="ru-RU" sz="1600" b="1" dirty="0" smtClean="0">
                <a:solidFill>
                  <a:srgbClr val="002060"/>
                </a:solidFill>
              </a:rPr>
              <a:t>предприятия.</a:t>
            </a:r>
            <a:endParaRPr lang="ru-RU" sz="1600" b="1" dirty="0">
              <a:solidFill>
                <a:srgbClr val="002060"/>
              </a:solidFill>
            </a:endParaRPr>
          </a:p>
          <a:p>
            <a:r>
              <a:rPr lang="ru-RU" sz="1600" b="1" dirty="0">
                <a:solidFill>
                  <a:srgbClr val="002060"/>
                </a:solidFill>
              </a:rPr>
              <a:t>Ключевые аспекты:</a:t>
            </a:r>
            <a:endParaRPr lang="ru-RU" sz="1600" dirty="0">
              <a:solidFill>
                <a:srgbClr val="002060"/>
              </a:solidFill>
            </a:endParaRPr>
          </a:p>
          <a:p>
            <a:r>
              <a:rPr lang="ru-RU" sz="1600" dirty="0" smtClean="0"/>
              <a:t>-Регистрация </a:t>
            </a:r>
            <a:r>
              <a:rPr lang="ru-RU" sz="1600" dirty="0"/>
              <a:t>в установленном </a:t>
            </a:r>
            <a:r>
              <a:rPr lang="ru-RU" sz="1600" dirty="0" smtClean="0"/>
              <a:t>порядке.</a:t>
            </a:r>
            <a:endParaRPr lang="ru-RU" sz="1600" dirty="0"/>
          </a:p>
          <a:p>
            <a:r>
              <a:rPr lang="ru-RU" sz="1600" dirty="0" smtClean="0"/>
              <a:t>-Уставный капитал.</a:t>
            </a:r>
            <a:endParaRPr lang="ru-RU" sz="1600" dirty="0"/>
          </a:p>
          <a:p>
            <a:r>
              <a:rPr lang="ru-RU" sz="1600" dirty="0" smtClean="0"/>
              <a:t>-Ответственность участников.</a:t>
            </a:r>
            <a:endParaRPr lang="ru-RU" sz="1600" dirty="0"/>
          </a:p>
          <a:p>
            <a:r>
              <a:rPr lang="ru-RU" sz="1600" dirty="0" smtClean="0"/>
              <a:t>-Порядок управления.</a:t>
            </a:r>
            <a:endParaRPr lang="ru-RU" sz="1600" dirty="0"/>
          </a:p>
          <a:p>
            <a:r>
              <a:rPr lang="ru-RU" sz="1600" dirty="0" smtClean="0"/>
              <a:t>-Налогообложение.</a:t>
            </a:r>
            <a:endParaRPr lang="ru-RU" sz="1600" dirty="0"/>
          </a:p>
          <a:p>
            <a:r>
              <a:rPr lang="ru-RU" sz="1600" b="1" dirty="0">
                <a:solidFill>
                  <a:srgbClr val="002060"/>
                </a:solidFill>
              </a:rPr>
              <a:t>Важные документы:</a:t>
            </a:r>
            <a:endParaRPr lang="ru-RU" sz="1600" dirty="0">
              <a:solidFill>
                <a:srgbClr val="002060"/>
              </a:solidFill>
            </a:endParaRPr>
          </a:p>
          <a:p>
            <a:r>
              <a:rPr lang="ru-RU" sz="1600" dirty="0" smtClean="0"/>
              <a:t>-Устав.</a:t>
            </a:r>
            <a:endParaRPr lang="ru-RU" sz="1600" dirty="0"/>
          </a:p>
          <a:p>
            <a:r>
              <a:rPr lang="ru-RU" sz="1600" dirty="0" smtClean="0"/>
              <a:t>-Учредительный договор.</a:t>
            </a:r>
            <a:endParaRPr lang="ru-RU" sz="1600" dirty="0"/>
          </a:p>
          <a:p>
            <a:r>
              <a:rPr lang="ru-RU" sz="1600" dirty="0" smtClean="0"/>
              <a:t>-Лицензии </a:t>
            </a:r>
            <a:r>
              <a:rPr lang="ru-RU" sz="1600" dirty="0"/>
              <a:t>(при необходимости</a:t>
            </a:r>
            <a:r>
              <a:rPr lang="ru-RU" sz="1600" dirty="0" smtClean="0"/>
              <a:t>).</a:t>
            </a:r>
            <a:endParaRPr lang="ru-RU" sz="1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141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16633"/>
            <a:ext cx="8424936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Современные экономические условия требуют объединения ресурсов</a:t>
            </a:r>
          </a:p>
          <a:p>
            <a:r>
              <a:rPr lang="ru-RU" sz="1200" dirty="0"/>
              <a:t>Увеличение конкурентоспособности</a:t>
            </a:r>
          </a:p>
          <a:p>
            <a:r>
              <a:rPr lang="ru-RU" sz="1200" dirty="0"/>
              <a:t>Оптимизация бизнес-процессов</a:t>
            </a:r>
          </a:p>
          <a:p>
            <a:r>
              <a:rPr lang="ru-RU" sz="1200" dirty="0"/>
              <a:t>Снижение </a:t>
            </a:r>
            <a:r>
              <a:rPr lang="ru-RU" sz="1200" dirty="0" smtClean="0"/>
              <a:t>рисков</a:t>
            </a:r>
            <a:r>
              <a:rPr lang="ru-RU" sz="1200" b="1" dirty="0"/>
              <a:t> </a:t>
            </a:r>
            <a:endParaRPr lang="ru-RU" sz="1200" b="1" dirty="0" smtClean="0"/>
          </a:p>
          <a:p>
            <a:r>
              <a:rPr lang="ru-RU" sz="1200" b="1" dirty="0" smtClean="0"/>
              <a:t>Концерн</a:t>
            </a:r>
            <a:r>
              <a:rPr lang="ru-RU" sz="1200" dirty="0"/>
              <a:t> — объединение предприятий разных отраслей под общим финансовым контролем</a:t>
            </a:r>
          </a:p>
          <a:p>
            <a:r>
              <a:rPr lang="ru-RU" sz="1200" dirty="0"/>
              <a:t>Особенности:</a:t>
            </a:r>
          </a:p>
          <a:p>
            <a:pPr lvl="1"/>
            <a:r>
              <a:rPr lang="ru-RU" sz="1200" dirty="0"/>
              <a:t>Централизованное управление</a:t>
            </a:r>
          </a:p>
          <a:p>
            <a:pPr lvl="1"/>
            <a:r>
              <a:rPr lang="ru-RU" sz="1200" dirty="0"/>
              <a:t>Сохранение юридической самостоятельности участников</a:t>
            </a:r>
          </a:p>
          <a:p>
            <a:pPr lvl="1"/>
            <a:r>
              <a:rPr lang="ru-RU" sz="1200" dirty="0"/>
              <a:t>Общая стратегия развития</a:t>
            </a:r>
          </a:p>
          <a:p>
            <a:r>
              <a:rPr lang="ru-RU" sz="1200" dirty="0"/>
              <a:t>Примеры: </a:t>
            </a:r>
            <a:r>
              <a:rPr lang="ru-RU" sz="1200" dirty="0" err="1"/>
              <a:t>Volkswagen</a:t>
            </a:r>
            <a:r>
              <a:rPr lang="ru-RU" sz="1200" dirty="0"/>
              <a:t> </a:t>
            </a:r>
            <a:r>
              <a:rPr lang="ru-RU" sz="1200" dirty="0" err="1"/>
              <a:t>Group</a:t>
            </a:r>
            <a:r>
              <a:rPr lang="ru-RU" sz="1200" dirty="0"/>
              <a:t>, </a:t>
            </a:r>
            <a:r>
              <a:rPr lang="ru-RU" sz="1200" dirty="0" err="1" smtClean="0"/>
              <a:t>Samsung</a:t>
            </a:r>
            <a:endParaRPr lang="ru-RU" sz="1200" dirty="0" smtClean="0"/>
          </a:p>
          <a:p>
            <a:r>
              <a:rPr lang="ru-RU" sz="1200" b="1" dirty="0" smtClean="0"/>
              <a:t>Корпорация</a:t>
            </a:r>
            <a:endParaRPr lang="ru-RU" sz="1200" b="1" dirty="0"/>
          </a:p>
          <a:p>
            <a:r>
              <a:rPr lang="ru-RU" sz="1200" b="1" dirty="0"/>
              <a:t>Определение и характеристики</a:t>
            </a:r>
            <a:endParaRPr lang="ru-RU" sz="1200" dirty="0"/>
          </a:p>
          <a:p>
            <a:r>
              <a:rPr lang="ru-RU" sz="1200" b="1" dirty="0"/>
              <a:t>Корпорация</a:t>
            </a:r>
            <a:r>
              <a:rPr lang="ru-RU" sz="1200" dirty="0"/>
              <a:t> — акционерное общество, объединяющее капиталы для ведения бизнеса</a:t>
            </a:r>
          </a:p>
          <a:p>
            <a:r>
              <a:rPr lang="ru-RU" sz="1200" dirty="0"/>
              <a:t>Особенности:</a:t>
            </a:r>
          </a:p>
          <a:p>
            <a:pPr lvl="1"/>
            <a:r>
              <a:rPr lang="ru-RU" sz="1200" dirty="0"/>
              <a:t>Ограниченная ответственность участников</a:t>
            </a:r>
          </a:p>
          <a:p>
            <a:pPr lvl="1"/>
            <a:r>
              <a:rPr lang="ru-RU" sz="1200" dirty="0"/>
              <a:t>Разделение капитала на акции</a:t>
            </a:r>
          </a:p>
          <a:p>
            <a:pPr lvl="1"/>
            <a:r>
              <a:rPr lang="ru-RU" sz="1200" dirty="0"/>
              <a:t>Профессиональное управление</a:t>
            </a:r>
          </a:p>
          <a:p>
            <a:r>
              <a:rPr lang="ru-RU" sz="1200" dirty="0"/>
              <a:t>Типы: публичные и </a:t>
            </a:r>
            <a:r>
              <a:rPr lang="ru-RU" sz="1200" dirty="0" smtClean="0"/>
              <a:t>непубличные</a:t>
            </a:r>
          </a:p>
          <a:p>
            <a:r>
              <a:rPr lang="ru-RU" sz="1200" b="1" dirty="0" smtClean="0"/>
              <a:t>Холдинг</a:t>
            </a:r>
            <a:r>
              <a:rPr lang="ru-RU" sz="1200" dirty="0"/>
              <a:t> — компания, контролирующая другие предприятия через владение контрольным пакетом акций</a:t>
            </a:r>
          </a:p>
          <a:p>
            <a:r>
              <a:rPr lang="ru-RU" sz="1200" dirty="0"/>
              <a:t>Особенности:</a:t>
            </a:r>
          </a:p>
          <a:p>
            <a:pPr lvl="1"/>
            <a:r>
              <a:rPr lang="ru-RU" sz="1200" dirty="0"/>
              <a:t>Материнская компания</a:t>
            </a:r>
          </a:p>
          <a:p>
            <a:pPr lvl="1"/>
            <a:r>
              <a:rPr lang="ru-RU" sz="1200" dirty="0"/>
              <a:t>Дочерние предприятия</a:t>
            </a:r>
          </a:p>
          <a:p>
            <a:pPr lvl="1"/>
            <a:r>
              <a:rPr lang="ru-RU" sz="1200" dirty="0"/>
              <a:t>Контроль через акции</a:t>
            </a:r>
          </a:p>
          <a:p>
            <a:r>
              <a:rPr lang="ru-RU" sz="1200" b="1" dirty="0"/>
              <a:t>Синдикат</a:t>
            </a:r>
            <a:r>
              <a:rPr lang="ru-RU" sz="1200" dirty="0"/>
              <a:t> — объединение предприятий для совместной коммерческой деятельности</a:t>
            </a:r>
          </a:p>
          <a:p>
            <a:r>
              <a:rPr lang="ru-RU" sz="1200" dirty="0"/>
              <a:t>Особенности:</a:t>
            </a:r>
          </a:p>
          <a:p>
            <a:pPr lvl="1"/>
            <a:r>
              <a:rPr lang="ru-RU" sz="1200" dirty="0"/>
              <a:t>Сохранение производственной самостоятельности</a:t>
            </a:r>
          </a:p>
          <a:p>
            <a:pPr lvl="1"/>
            <a:r>
              <a:rPr lang="ru-RU" sz="1200" dirty="0"/>
              <a:t>Единая сбытовая политика</a:t>
            </a:r>
          </a:p>
          <a:p>
            <a:pPr lvl="1"/>
            <a:r>
              <a:rPr lang="ru-RU" sz="1200" dirty="0"/>
              <a:t>Централизация сбыта</a:t>
            </a:r>
          </a:p>
          <a:p>
            <a:endParaRPr lang="ru-RU" sz="1400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341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496" y="188640"/>
            <a:ext cx="892899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Ассоциация</a:t>
            </a:r>
            <a:r>
              <a:rPr lang="ru-RU" sz="1600" dirty="0">
                <a:solidFill>
                  <a:srgbClr val="C00000"/>
                </a:solidFill>
              </a:rPr>
              <a:t> </a:t>
            </a:r>
            <a:r>
              <a:rPr lang="ru-RU" sz="1600" dirty="0"/>
              <a:t>— добровольное объединение предприятий для координации </a:t>
            </a:r>
            <a:r>
              <a:rPr lang="ru-RU" sz="1600" dirty="0" smtClean="0"/>
              <a:t>деятельности.</a:t>
            </a:r>
            <a:endParaRPr lang="ru-RU" sz="1600" dirty="0"/>
          </a:p>
          <a:p>
            <a:r>
              <a:rPr lang="ru-RU" sz="1600" dirty="0"/>
              <a:t>Особенности:</a:t>
            </a:r>
          </a:p>
          <a:p>
            <a:pPr lvl="1"/>
            <a:r>
              <a:rPr lang="ru-RU" sz="1600" dirty="0" smtClean="0"/>
              <a:t>-Нет </a:t>
            </a:r>
            <a:r>
              <a:rPr lang="ru-RU" sz="1600" dirty="0"/>
              <a:t>жесткой </a:t>
            </a:r>
            <a:r>
              <a:rPr lang="ru-RU" sz="1600" dirty="0" smtClean="0"/>
              <a:t>иерархии.</a:t>
            </a:r>
            <a:endParaRPr lang="ru-RU" sz="1600" dirty="0"/>
          </a:p>
          <a:p>
            <a:pPr lvl="1"/>
            <a:r>
              <a:rPr lang="ru-RU" sz="1600" dirty="0" smtClean="0"/>
              <a:t>-Совместные проекты.</a:t>
            </a:r>
            <a:endParaRPr lang="ru-RU" sz="1600" dirty="0"/>
          </a:p>
          <a:p>
            <a:r>
              <a:rPr lang="ru-RU" sz="1600" dirty="0" smtClean="0"/>
              <a:t>           -Обмен опытом.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Франчайзинг</a:t>
            </a:r>
            <a:r>
              <a:rPr lang="ru-RU" sz="1600" dirty="0">
                <a:solidFill>
                  <a:srgbClr val="C00000"/>
                </a:solidFill>
              </a:rPr>
              <a:t> </a:t>
            </a:r>
            <a:r>
              <a:rPr lang="ru-RU" sz="1600" dirty="0"/>
              <a:t>— форма объединения, где одна компания предоставляет право на использование своего </a:t>
            </a:r>
            <a:r>
              <a:rPr lang="ru-RU" sz="1600" dirty="0" smtClean="0"/>
              <a:t>бренда.</a:t>
            </a:r>
            <a:endParaRPr lang="ru-RU" sz="1600" dirty="0"/>
          </a:p>
          <a:p>
            <a:r>
              <a:rPr lang="ru-RU" sz="1600" dirty="0">
                <a:solidFill>
                  <a:srgbClr val="002060"/>
                </a:solidFill>
              </a:rPr>
              <a:t>Особенности:</a:t>
            </a:r>
          </a:p>
          <a:p>
            <a:pPr lvl="1"/>
            <a:r>
              <a:rPr lang="ru-RU" sz="1600" dirty="0" smtClean="0"/>
              <a:t>-</a:t>
            </a:r>
            <a:r>
              <a:rPr lang="ru-RU" sz="1600" dirty="0" err="1" smtClean="0"/>
              <a:t>Франчайзер</a:t>
            </a:r>
            <a:r>
              <a:rPr lang="ru-RU" sz="1600" dirty="0" smtClean="0"/>
              <a:t> </a:t>
            </a:r>
            <a:r>
              <a:rPr lang="ru-RU" sz="1600" dirty="0"/>
              <a:t>и </a:t>
            </a:r>
            <a:r>
              <a:rPr lang="ru-RU" sz="1600" dirty="0" err="1" smtClean="0"/>
              <a:t>франчайзи</a:t>
            </a:r>
            <a:r>
              <a:rPr lang="ru-RU" sz="1600" dirty="0" smtClean="0"/>
              <a:t>.</a:t>
            </a:r>
            <a:endParaRPr lang="ru-RU" sz="1600" dirty="0"/>
          </a:p>
          <a:p>
            <a:pPr lvl="1"/>
            <a:r>
              <a:rPr lang="ru-RU" sz="1600" dirty="0" smtClean="0"/>
              <a:t>-Готовая бизнес-модель.</a:t>
            </a:r>
            <a:endParaRPr lang="ru-RU" sz="1600" dirty="0"/>
          </a:p>
          <a:p>
            <a:pPr lvl="1"/>
            <a:r>
              <a:rPr lang="ru-RU" sz="1600" dirty="0" smtClean="0"/>
              <a:t>-Поддержка </a:t>
            </a:r>
            <a:r>
              <a:rPr lang="ru-RU" sz="1600" dirty="0"/>
              <a:t>и </a:t>
            </a:r>
            <a:r>
              <a:rPr lang="ru-RU" sz="1600" dirty="0" smtClean="0"/>
              <a:t>обучение.</a:t>
            </a:r>
            <a:endParaRPr lang="ru-RU" sz="1600" dirty="0"/>
          </a:p>
          <a:p>
            <a:r>
              <a:rPr lang="ru-RU" sz="1600" dirty="0">
                <a:solidFill>
                  <a:srgbClr val="002060"/>
                </a:solidFill>
              </a:rPr>
              <a:t>Преимущества для </a:t>
            </a:r>
            <a:r>
              <a:rPr lang="ru-RU" sz="1600" dirty="0" err="1">
                <a:solidFill>
                  <a:srgbClr val="002060"/>
                </a:solidFill>
              </a:rPr>
              <a:t>франчайзи</a:t>
            </a:r>
            <a:r>
              <a:rPr lang="ru-RU" sz="1600" dirty="0">
                <a:solidFill>
                  <a:srgbClr val="002060"/>
                </a:solidFill>
              </a:rPr>
              <a:t>:</a:t>
            </a:r>
          </a:p>
          <a:p>
            <a:pPr lvl="1"/>
            <a:r>
              <a:rPr lang="ru-RU" sz="1600" dirty="0" smtClean="0"/>
              <a:t>-Известный бренд.</a:t>
            </a:r>
            <a:endParaRPr lang="ru-RU" sz="1600" dirty="0"/>
          </a:p>
          <a:p>
            <a:pPr lvl="1"/>
            <a:r>
              <a:rPr lang="ru-RU" sz="1600" dirty="0" smtClean="0"/>
              <a:t>-Проверенные технологии.</a:t>
            </a:r>
            <a:endParaRPr lang="ru-RU" sz="1600" dirty="0"/>
          </a:p>
          <a:p>
            <a:r>
              <a:rPr lang="ru-RU" sz="1600" dirty="0" smtClean="0"/>
              <a:t>          -Маркетинговая поддержка.</a:t>
            </a:r>
          </a:p>
          <a:p>
            <a:endParaRPr lang="ru-RU" sz="1600" dirty="0" smtClean="0"/>
          </a:p>
          <a:p>
            <a:r>
              <a:rPr lang="ru-RU" sz="1600" dirty="0"/>
              <a:t>-</a:t>
            </a:r>
            <a:r>
              <a:rPr lang="ru-RU" sz="1600" dirty="0" smtClean="0"/>
              <a:t>Каждая </a:t>
            </a:r>
            <a:r>
              <a:rPr lang="ru-RU" sz="1600" dirty="0"/>
              <a:t>форма объединения имеет свои </a:t>
            </a:r>
            <a:r>
              <a:rPr lang="ru-RU" sz="1600" dirty="0" smtClean="0"/>
              <a:t>преимущества.</a:t>
            </a:r>
            <a:endParaRPr lang="ru-RU" sz="1600" dirty="0"/>
          </a:p>
          <a:p>
            <a:r>
              <a:rPr lang="ru-RU" sz="1600" dirty="0" smtClean="0"/>
              <a:t>-Выбор </a:t>
            </a:r>
            <a:r>
              <a:rPr lang="ru-RU" sz="1600" dirty="0"/>
              <a:t>зависит от целей и стратегии </a:t>
            </a:r>
            <a:r>
              <a:rPr lang="ru-RU" sz="1600" dirty="0" smtClean="0"/>
              <a:t>развития.</a:t>
            </a:r>
            <a:endParaRPr lang="ru-RU" sz="1600" dirty="0"/>
          </a:p>
          <a:p>
            <a:r>
              <a:rPr lang="ru-RU" sz="1600" dirty="0" smtClean="0"/>
              <a:t>-Важно </a:t>
            </a:r>
            <a:r>
              <a:rPr lang="ru-RU" sz="1600" dirty="0"/>
              <a:t>учитывать специфику </a:t>
            </a:r>
            <a:r>
              <a:rPr lang="ru-RU" sz="1600" dirty="0" smtClean="0"/>
              <a:t>рынка.</a:t>
            </a:r>
            <a:endParaRPr lang="ru-RU" sz="1600" dirty="0"/>
          </a:p>
          <a:p>
            <a:r>
              <a:rPr lang="ru-RU" sz="1600" dirty="0" smtClean="0"/>
              <a:t>-Тенденции </a:t>
            </a:r>
            <a:r>
              <a:rPr lang="ru-RU" sz="1600" dirty="0"/>
              <a:t>развития форм объединений в современной </a:t>
            </a:r>
            <a:r>
              <a:rPr lang="ru-RU" sz="1600" dirty="0" smtClean="0"/>
              <a:t>экономике.</a:t>
            </a:r>
            <a:endParaRPr lang="ru-RU" sz="1600" dirty="0"/>
          </a:p>
          <a:p>
            <a:pPr lvl="1"/>
            <a:endParaRPr lang="ru-RU" sz="1200" dirty="0"/>
          </a:p>
          <a:p>
            <a:pPr lvl="1"/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94097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88640"/>
            <a:ext cx="828092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ВОПРОСЫ ПО ТЕМЕ №2</a:t>
            </a:r>
          </a:p>
          <a:p>
            <a:r>
              <a:rPr lang="ru-RU" sz="1200" b="1" dirty="0" smtClean="0"/>
              <a:t>1.Что </a:t>
            </a:r>
            <a:r>
              <a:rPr lang="ru-RU" sz="1200" b="1" dirty="0"/>
              <a:t>такое организация?</a:t>
            </a:r>
            <a:r>
              <a:rPr lang="ru-RU" sz="1200" dirty="0"/>
              <a:t> Раскройте понятие организации как экономического субъекта, укажите основные признаки и характеристики, отличающие организацию от других форм объединения людей и ресурсов.</a:t>
            </a:r>
          </a:p>
          <a:p>
            <a:r>
              <a:rPr lang="ru-RU" sz="1200" b="1" dirty="0" smtClean="0"/>
              <a:t>2.Какие </a:t>
            </a:r>
            <a:r>
              <a:rPr lang="ru-RU" sz="1200" b="1" dirty="0"/>
              <a:t>основные цели деятельности предприятия</a:t>
            </a:r>
            <a:r>
              <a:rPr lang="ru-RU" sz="1200" dirty="0"/>
              <a:t> можно выделить? Опишите экономические и социальные цели организации, их взаимосвязь и влияние на стратегию развития предприятия.</a:t>
            </a:r>
          </a:p>
          <a:p>
            <a:r>
              <a:rPr lang="ru-RU" sz="1200" b="1" dirty="0" smtClean="0"/>
              <a:t>3.Какие </a:t>
            </a:r>
            <a:r>
              <a:rPr lang="ru-RU" sz="1200" b="1" dirty="0"/>
              <a:t>задачи стоят перед организацией</a:t>
            </a:r>
            <a:r>
              <a:rPr lang="ru-RU" sz="1200" dirty="0"/>
              <a:t> в процессе её функционирования? Перечислите и кратко охарактеризуйте основные задачи предприятия в производственной, финансовой, маркетинговой и кадровой сферах.</a:t>
            </a:r>
          </a:p>
          <a:p>
            <a:r>
              <a:rPr lang="ru-RU" sz="1200" b="1" dirty="0" smtClean="0"/>
              <a:t>4.Какие </a:t>
            </a:r>
            <a:r>
              <a:rPr lang="ru-RU" sz="1200" b="1" dirty="0"/>
              <a:t>мотивы лежат в основе деятельности предприятия?</a:t>
            </a:r>
            <a:r>
              <a:rPr lang="ru-RU" sz="1200" dirty="0"/>
              <a:t> Объясните, как экономические интересы собственников, работников и общества влияют на принятие управленческих решений.</a:t>
            </a:r>
          </a:p>
          <a:p>
            <a:r>
              <a:rPr lang="ru-RU" sz="1200" b="1" dirty="0" smtClean="0"/>
              <a:t>5.В </a:t>
            </a:r>
            <a:r>
              <a:rPr lang="ru-RU" sz="1200" b="1" dirty="0"/>
              <a:t>чём заключается административная и экономическая самостоятельность предприятия?</a:t>
            </a:r>
            <a:r>
              <a:rPr lang="ru-RU" sz="1200" dirty="0"/>
              <a:t> Опишите права и обязанности предприятия как хозяйствующего субъекта, его возможности в принятии решений и распоряжении ресурсами.</a:t>
            </a:r>
          </a:p>
          <a:p>
            <a:r>
              <a:rPr lang="ru-RU" sz="1200" b="1" dirty="0" smtClean="0"/>
              <a:t>6.Каков </a:t>
            </a:r>
            <a:r>
              <a:rPr lang="ru-RU" sz="1200" b="1" dirty="0"/>
              <a:t>порядок регистрации предприятия?</a:t>
            </a:r>
            <a:r>
              <a:rPr lang="ru-RU" sz="1200" dirty="0"/>
              <a:t> Перечислите необходимые документы и этапы процедуры государственной регистрации юридического лица, укажите требования законодательства</a:t>
            </a:r>
            <a:r>
              <a:rPr lang="ru-RU" sz="1200" dirty="0" smtClean="0"/>
              <a:t>.</a:t>
            </a:r>
            <a:r>
              <a:rPr lang="ru-RU" sz="1200" b="1" dirty="0"/>
              <a:t> </a:t>
            </a:r>
            <a:endParaRPr lang="ru-RU" sz="1200" b="1" dirty="0" smtClean="0"/>
          </a:p>
          <a:p>
            <a:r>
              <a:rPr lang="ru-RU" sz="1200" b="1" dirty="0" smtClean="0"/>
              <a:t>7.Как </a:t>
            </a:r>
            <a:r>
              <a:rPr lang="ru-RU" sz="1200" b="1" dirty="0"/>
              <a:t>определяется отраслевая принадлежность предприятия?</a:t>
            </a:r>
            <a:r>
              <a:rPr lang="ru-RU" sz="1200" dirty="0"/>
              <a:t> Объясните принципы классификации предприятий по отраслям, укажите назначение общероссийских классификаторов (ОКВЭД, ОКПД и др.).</a:t>
            </a:r>
          </a:p>
          <a:p>
            <a:r>
              <a:rPr lang="ru-RU" sz="1200" b="1" dirty="0" smtClean="0"/>
              <a:t>8.Какие </a:t>
            </a:r>
            <a:r>
              <a:rPr lang="ru-RU" sz="1200" b="1" dirty="0"/>
              <a:t>факторы влияют на выбор основной цели деятельности предприятия?</a:t>
            </a:r>
            <a:r>
              <a:rPr lang="ru-RU" sz="1200" dirty="0"/>
              <a:t> Проанализируйте, как внешние и внутренние факторы (рыночная конъюнктура, ресурсы, конкурентная среда) определяют приоритетные цели организации в конкретный период времени</a:t>
            </a:r>
            <a:r>
              <a:rPr lang="ru-RU" sz="1200" dirty="0" smtClean="0"/>
              <a:t>.</a:t>
            </a:r>
            <a:r>
              <a:rPr lang="ru-RU" sz="1200" b="1" dirty="0"/>
              <a:t> </a:t>
            </a:r>
            <a:endParaRPr lang="ru-RU" sz="1200" b="1" dirty="0" smtClean="0"/>
          </a:p>
          <a:p>
            <a:r>
              <a:rPr lang="ru-RU" sz="1200" b="1" dirty="0" smtClean="0"/>
              <a:t>9.Что </a:t>
            </a:r>
            <a:r>
              <a:rPr lang="ru-RU" sz="1200" b="1" dirty="0"/>
              <a:t>представляет собой предприятие как экономический субъект</a:t>
            </a:r>
            <a:r>
              <a:rPr lang="ru-RU" sz="1200" dirty="0"/>
              <a:t>? Раскройте понятие предприятия, его основные признаки и цели функционирования в рыночной экономике. В чём заключается его роль как основного звена общественного производства?</a:t>
            </a:r>
          </a:p>
          <a:p>
            <a:r>
              <a:rPr lang="ru-RU" sz="1200" b="1" dirty="0" smtClean="0"/>
              <a:t>10.Какие </a:t>
            </a:r>
            <a:r>
              <a:rPr lang="ru-RU" sz="1200" b="1" dirty="0"/>
              <a:t>основные функции выполняет предприятие в экономике</a:t>
            </a:r>
            <a:r>
              <a:rPr lang="ru-RU" sz="1200" dirty="0"/>
              <a:t>? Опишите производственную, социальную, финансовую и инновационную функции предприятия. Как они взаимосвязаны между собой?</a:t>
            </a:r>
          </a:p>
          <a:p>
            <a:r>
              <a:rPr lang="ru-RU" sz="1200" b="1" dirty="0" smtClean="0"/>
              <a:t>11.Каким </a:t>
            </a:r>
            <a:r>
              <a:rPr lang="ru-RU" sz="1200" b="1" dirty="0"/>
              <a:t>образом предприятие участвует в создании общественного продукта</a:t>
            </a:r>
            <a:r>
              <a:rPr lang="ru-RU" sz="1200" dirty="0"/>
              <a:t>? Объясните процесс производства товаров и оказания услуг на предприятии. Какие факторы производства задействованы в этом процессе?</a:t>
            </a:r>
          </a:p>
          <a:p>
            <a:r>
              <a:rPr lang="ru-RU" sz="1200" b="1" dirty="0" smtClean="0"/>
              <a:t>12.Какова </a:t>
            </a:r>
            <a:r>
              <a:rPr lang="ru-RU" sz="1200" b="1" dirty="0"/>
              <a:t>роль предприятия в формировании рынка труда</a:t>
            </a:r>
            <a:r>
              <a:rPr lang="ru-RU" sz="1200" dirty="0"/>
              <a:t>? Рассмотрите механизмы создания рабочих мест предприятием. Как предприятие влияет на занятость населения и уровень безработицы?</a:t>
            </a:r>
          </a:p>
          <a:p>
            <a:endParaRPr lang="ru-RU" sz="1400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9635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88640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88924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Вопросы по теме №2 ( лист 2.)</a:t>
            </a:r>
          </a:p>
          <a:p>
            <a:r>
              <a:rPr lang="ru-RU" sz="1200" b="1" dirty="0" smtClean="0"/>
              <a:t>13.Каким </a:t>
            </a:r>
            <a:r>
              <a:rPr lang="ru-RU" sz="1200" b="1" dirty="0"/>
              <a:t>образом предприятие участвует в формировании доходов бюджета</a:t>
            </a:r>
            <a:r>
              <a:rPr lang="ru-RU" sz="1200" dirty="0"/>
              <a:t>? Опишите систему налогообложения предприятий. Какие виды налогов уплачиваются предприятием и как они распределяются по уровням бюджетной системы?</a:t>
            </a:r>
          </a:p>
          <a:p>
            <a:r>
              <a:rPr lang="ru-RU" sz="1200" b="1" dirty="0" smtClean="0"/>
              <a:t>14.В </a:t>
            </a:r>
            <a:r>
              <a:rPr lang="ru-RU" sz="1200" b="1" dirty="0"/>
              <a:t>чём заключается социальная ответственность предприятия</a:t>
            </a:r>
            <a:r>
              <a:rPr lang="ru-RU" sz="1200" dirty="0"/>
              <a:t>? Раскройте формы участия предприятия в реализации государственной социальной политики. Как предприятие способствует развитию социальной инфраструктуры?</a:t>
            </a:r>
          </a:p>
          <a:p>
            <a:r>
              <a:rPr lang="ru-RU" sz="1200" b="1" dirty="0" smtClean="0"/>
              <a:t>15.Как </a:t>
            </a:r>
            <a:r>
              <a:rPr lang="ru-RU" sz="1200" b="1" dirty="0"/>
              <a:t>предприятие влияет на экономическое развитие региона</a:t>
            </a:r>
            <a:r>
              <a:rPr lang="ru-RU" sz="1200" dirty="0"/>
              <a:t>? Проанализируйте роль предприятия в создании региональной экономики. Какие факторы определяют эффективность этого влияния?</a:t>
            </a:r>
          </a:p>
          <a:p>
            <a:r>
              <a:rPr lang="ru-RU" sz="1200" b="1" dirty="0" smtClean="0"/>
              <a:t>16.Какие </a:t>
            </a:r>
            <a:r>
              <a:rPr lang="ru-RU" sz="1200" b="1" dirty="0"/>
              <a:t>существуют механизмы государственного регулирования деятельности предприятия</a:t>
            </a:r>
            <a:r>
              <a:rPr lang="ru-RU" sz="1200" dirty="0"/>
              <a:t>? Опишите основные инструменты воздействия государства на деятельность предприятий. Как они способствуют реализации государственной экономической </a:t>
            </a:r>
            <a:r>
              <a:rPr lang="ru-RU" sz="1200" dirty="0" smtClean="0"/>
              <a:t>политики</a:t>
            </a:r>
          </a:p>
          <a:p>
            <a:r>
              <a:rPr lang="ru-RU" sz="1200" b="1" dirty="0" smtClean="0"/>
              <a:t>17.Основные </a:t>
            </a:r>
            <a:r>
              <a:rPr lang="ru-RU" sz="1200" b="1" dirty="0"/>
              <a:t>цели предприятия как субъекта предпринимательской деятельности</a:t>
            </a:r>
            <a:r>
              <a:rPr lang="ru-RU" sz="1200" dirty="0"/>
              <a:t>. В чём заключается главная цель создания и функционирования предприятия? Какие дополнительные задачи необходимо решать для достижения этой цели?</a:t>
            </a:r>
          </a:p>
          <a:p>
            <a:r>
              <a:rPr lang="ru-RU" sz="1200" b="1" dirty="0" smtClean="0"/>
              <a:t>18.Классификация </a:t>
            </a:r>
            <a:r>
              <a:rPr lang="ru-RU" sz="1200" b="1" dirty="0"/>
              <a:t>предприятий по основным признакам</a:t>
            </a:r>
            <a:r>
              <a:rPr lang="ru-RU" sz="1200" dirty="0"/>
              <a:t>. По каким ключевым критериям классифицируются предприятия в современной экономике? Приведите примеры предприятий для каждого типа классификации (по виду деятельности, по форме собственности, по размеру).</a:t>
            </a:r>
          </a:p>
          <a:p>
            <a:r>
              <a:rPr lang="ru-RU" sz="1200" b="1" dirty="0" smtClean="0"/>
              <a:t>19.Организационно-правовые </a:t>
            </a:r>
            <a:r>
              <a:rPr lang="ru-RU" sz="1200" b="1" dirty="0"/>
              <a:t>формы предприятий</a:t>
            </a:r>
            <a:r>
              <a:rPr lang="ru-RU" sz="1200" dirty="0"/>
              <a:t>. Перечислите основные организационно-правовые формы коммерческих организаций. В чём заключаются их основные отличия по способу формирования имущества, ответственности участников и порядку управления</a:t>
            </a:r>
            <a:r>
              <a:rPr lang="ru-RU" sz="1200" dirty="0" smtClean="0"/>
              <a:t>?</a:t>
            </a:r>
            <a:r>
              <a:rPr lang="ru-RU" sz="1200" b="1" dirty="0"/>
              <a:t> </a:t>
            </a:r>
            <a:endParaRPr lang="ru-RU" sz="1200" b="1" dirty="0" smtClean="0"/>
          </a:p>
          <a:p>
            <a:r>
              <a:rPr lang="ru-RU" sz="1200" b="1" dirty="0" smtClean="0"/>
              <a:t>20.Структура </a:t>
            </a:r>
            <a:r>
              <a:rPr lang="ru-RU" sz="1200" b="1" dirty="0"/>
              <a:t>предприятия и его подразделения</a:t>
            </a:r>
            <a:r>
              <a:rPr lang="ru-RU" sz="1200" dirty="0"/>
              <a:t>. Из каких основных элементов состоит общая структура предприятия? Как классифицируются производственные подразделения предприятия? Какие функции выполняют основные и вспомогательные цеха?</a:t>
            </a:r>
          </a:p>
          <a:p>
            <a:r>
              <a:rPr lang="ru-RU" sz="1200" b="1" dirty="0" smtClean="0"/>
              <a:t>21.Принципы </a:t>
            </a:r>
            <a:r>
              <a:rPr lang="ru-RU" sz="1200" b="1" dirty="0"/>
              <a:t>организации предпринимательской деятельности</a:t>
            </a:r>
            <a:r>
              <a:rPr lang="ru-RU" sz="1200" dirty="0"/>
              <a:t>. Какие основные принципы лежат в основе организации предпринимательской деятельности? Как эти принципы реализуются в работе современного предприятия?</a:t>
            </a:r>
          </a:p>
          <a:p>
            <a:r>
              <a:rPr lang="ru-RU" sz="1200" b="1" dirty="0" smtClean="0"/>
              <a:t>22.Некоммерческие </a:t>
            </a:r>
            <a:r>
              <a:rPr lang="ru-RU" sz="1200" b="1" dirty="0"/>
              <a:t>организации в предпринимательстве</a:t>
            </a:r>
            <a:r>
              <a:rPr lang="ru-RU" sz="1200" dirty="0"/>
              <a:t>. Какие организации относятся к некоммерческим? В чём заключаются особенности их правового положения и деятельности по сравнению с коммерческими организациями?</a:t>
            </a:r>
          </a:p>
          <a:p>
            <a:r>
              <a:rPr lang="ru-RU" sz="1200" b="1" dirty="0" smtClean="0"/>
              <a:t>23.Объединения </a:t>
            </a:r>
            <a:r>
              <a:rPr lang="ru-RU" sz="1200" b="1" dirty="0"/>
              <a:t>предприятий</a:t>
            </a:r>
            <a:r>
              <a:rPr lang="ru-RU" sz="1200" dirty="0"/>
              <a:t>. Какие формы объединений предприятий существуют в современной экономике? В чём заключаются особенности картелей, синдикатов, концернов и холдингов?</a:t>
            </a:r>
          </a:p>
          <a:p>
            <a:r>
              <a:rPr lang="ru-RU" sz="1200" b="1" dirty="0" smtClean="0"/>
              <a:t>24.Факторы </a:t>
            </a:r>
            <a:r>
              <a:rPr lang="ru-RU" sz="1200" b="1" dirty="0"/>
              <a:t>эффективности предприятия</a:t>
            </a:r>
            <a:r>
              <a:rPr lang="ru-RU" sz="1200" dirty="0"/>
              <a:t>. Какие внутренние и внешние факторы влияют на эффективность работы предприятия? Как предприятие может использовать эти факторы для повышения своей конкурентоспособности?</a:t>
            </a:r>
          </a:p>
          <a:p>
            <a:endParaRPr lang="ru-RU" sz="1200" dirty="0"/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75470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WordPictureWatermark1674174671">
            <a:extLst>
              <a:ext uri="{FF2B5EF4-FFF2-40B4-BE49-F238E27FC236}">
                <a16:creationId xmlns:a16="http://schemas.microsoft.com/office/drawing/2014/main" xmlns="" id="{9612D52C-0ADB-4228-B689-DED6846B3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396" y="24808"/>
            <a:ext cx="3333208" cy="683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82CE011-A026-4495-91BC-C77ECACE08F2}"/>
              </a:ext>
            </a:extLst>
          </p:cNvPr>
          <p:cNvSpPr txBox="1"/>
          <p:nvPr/>
        </p:nvSpPr>
        <p:spPr>
          <a:xfrm>
            <a:off x="139825" y="364948"/>
            <a:ext cx="8995298" cy="5924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Уральский юридический институт МВД России.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x-none" sz="2400" b="1" smtClean="0">
                <a:solidFill>
                  <a:srgbClr val="FF0000"/>
                </a:solidFill>
              </a:rPr>
              <a:t>Тема </a:t>
            </a:r>
            <a:r>
              <a:rPr lang="ru-RU" sz="2400" b="1" dirty="0">
                <a:solidFill>
                  <a:srgbClr val="FF0000"/>
                </a:solidFill>
              </a:rPr>
              <a:t>3</a:t>
            </a:r>
            <a:r>
              <a:rPr lang="x-none" sz="2400" b="1" smtClean="0">
                <a:solidFill>
                  <a:srgbClr val="FF0000"/>
                </a:solidFill>
              </a:rPr>
              <a:t>. </a:t>
            </a:r>
            <a:r>
              <a:rPr lang="ru-RU" sz="2400" b="1" dirty="0" smtClean="0">
                <a:solidFill>
                  <a:srgbClr val="FF0000"/>
                </a:solidFill>
              </a:rPr>
              <a:t>Производственная и организационная 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структура предприятий.</a:t>
            </a:r>
            <a:endParaRPr lang="ru-RU" sz="2400" dirty="0">
              <a:solidFill>
                <a:srgbClr val="FF000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2800" noProof="0" dirty="0">
              <a:solidFill>
                <a:srgbClr val="C00000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КАФЕДРА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СОЦИАЛЬНО-ЭКОНОМИЧЕСКИХ ДИСЦИПЛИН,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Баженов Сергей Иванович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Доктор экономических наук,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профессор, член-корреспондент МАНЕБ,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Президент фонда, центр «Региональной экономической безопасности: теоретические аспекты, практика.»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Email</a:t>
            </a: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naukaservis@rambler.ru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Тел.: 8 922-181-40-15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www.b-si.ru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8AF7F89-E487-AB22-C2FE-ADF2DB4761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48680"/>
            <a:ext cx="928205" cy="148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5993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496" y="116633"/>
            <a:ext cx="9073008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Производственная структура предприятия</a:t>
            </a:r>
            <a:r>
              <a:rPr lang="ru-RU" sz="1600" dirty="0">
                <a:solidFill>
                  <a:srgbClr val="C00000"/>
                </a:solidFill>
              </a:rPr>
              <a:t> </a:t>
            </a:r>
            <a:r>
              <a:rPr lang="ru-RU" sz="1600" dirty="0"/>
              <a:t>— это совокупность производственных единиц (цехов, служб), входящих в его состав и формы связей между </a:t>
            </a:r>
            <a:r>
              <a:rPr lang="ru-RU" sz="1600" dirty="0" smtClean="0"/>
              <a:t>ними.</a:t>
            </a:r>
            <a:endParaRPr lang="ru-RU" sz="1600" dirty="0"/>
          </a:p>
          <a:p>
            <a:r>
              <a:rPr lang="ru-RU" sz="1600" b="1" dirty="0">
                <a:solidFill>
                  <a:srgbClr val="C00000"/>
                </a:solidFill>
              </a:rPr>
              <a:t>Основные элементы структуры:</a:t>
            </a:r>
            <a:endParaRPr lang="ru-RU" sz="1600" dirty="0">
              <a:solidFill>
                <a:srgbClr val="C00000"/>
              </a:solidFill>
            </a:endParaRPr>
          </a:p>
          <a:p>
            <a:pPr lvl="1"/>
            <a:r>
              <a:rPr lang="ru-RU" sz="1600" dirty="0" smtClean="0"/>
              <a:t>-Цехи </a:t>
            </a:r>
            <a:r>
              <a:rPr lang="ru-RU" sz="1600" dirty="0"/>
              <a:t>и производственные </a:t>
            </a:r>
            <a:r>
              <a:rPr lang="ru-RU" sz="1600" dirty="0" smtClean="0"/>
              <a:t>участки.</a:t>
            </a:r>
            <a:endParaRPr lang="ru-RU" sz="1600" dirty="0"/>
          </a:p>
          <a:p>
            <a:pPr lvl="1"/>
            <a:r>
              <a:rPr lang="ru-RU" sz="1600" dirty="0" smtClean="0"/>
              <a:t>-Хозяйства </a:t>
            </a:r>
            <a:r>
              <a:rPr lang="ru-RU" sz="1600" dirty="0"/>
              <a:t>и </a:t>
            </a:r>
            <a:r>
              <a:rPr lang="ru-RU" sz="1600" dirty="0" smtClean="0"/>
              <a:t>службы.</a:t>
            </a:r>
            <a:endParaRPr lang="ru-RU" sz="1600" dirty="0"/>
          </a:p>
          <a:p>
            <a:r>
              <a:rPr lang="ru-RU" sz="1600" dirty="0"/>
              <a:t>Формы связей между </a:t>
            </a:r>
            <a:r>
              <a:rPr lang="ru-RU" sz="1600" dirty="0" smtClean="0"/>
              <a:t>подразделениями</a:t>
            </a:r>
            <a:r>
              <a:rPr lang="ru-RU" sz="1600" b="1" dirty="0"/>
              <a:t> </a:t>
            </a:r>
            <a:r>
              <a:rPr lang="ru-RU" sz="1600" b="1" dirty="0" smtClean="0"/>
              <a:t>.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Факторы </a:t>
            </a:r>
            <a:r>
              <a:rPr lang="ru-RU" sz="1600" b="1" dirty="0">
                <a:solidFill>
                  <a:srgbClr val="C00000"/>
                </a:solidFill>
              </a:rPr>
              <a:t>формирования производственной </a:t>
            </a:r>
            <a:r>
              <a:rPr lang="ru-RU" sz="1600" b="1" dirty="0" smtClean="0">
                <a:solidFill>
                  <a:srgbClr val="C00000"/>
                </a:solidFill>
              </a:rPr>
              <a:t>структуры.</a:t>
            </a:r>
            <a:endParaRPr lang="ru-RU" sz="1600" b="1" dirty="0">
              <a:solidFill>
                <a:srgbClr val="C00000"/>
              </a:solidFill>
            </a:endParaRPr>
          </a:p>
          <a:p>
            <a:r>
              <a:rPr lang="ru-RU" sz="1600" b="1" dirty="0">
                <a:solidFill>
                  <a:srgbClr val="7030A0"/>
                </a:solidFill>
              </a:rPr>
              <a:t>Внешние факторы:</a:t>
            </a:r>
            <a:endParaRPr lang="ru-RU" sz="1600" dirty="0">
              <a:solidFill>
                <a:srgbClr val="7030A0"/>
              </a:solidFill>
            </a:endParaRPr>
          </a:p>
          <a:p>
            <a:pPr lvl="1"/>
            <a:r>
              <a:rPr lang="ru-RU" sz="1600" dirty="0" smtClean="0"/>
              <a:t>-Уровень </a:t>
            </a:r>
            <a:r>
              <a:rPr lang="ru-RU" sz="1600" dirty="0"/>
              <a:t>развития </a:t>
            </a:r>
            <a:r>
              <a:rPr lang="ru-RU" sz="1600" dirty="0" smtClean="0"/>
              <a:t>техники.</a:t>
            </a:r>
            <a:endParaRPr lang="ru-RU" sz="1600" dirty="0"/>
          </a:p>
          <a:p>
            <a:pPr lvl="1"/>
            <a:r>
              <a:rPr lang="ru-RU" sz="1600" dirty="0" smtClean="0"/>
              <a:t>-Особенности </a:t>
            </a:r>
            <a:r>
              <a:rPr lang="ru-RU" sz="1600" dirty="0"/>
              <a:t>технологических </a:t>
            </a:r>
            <a:r>
              <a:rPr lang="ru-RU" sz="1600" dirty="0" smtClean="0"/>
              <a:t>процессов.</a:t>
            </a:r>
            <a:endParaRPr lang="ru-RU" sz="1600" dirty="0"/>
          </a:p>
          <a:p>
            <a:pPr lvl="1"/>
            <a:r>
              <a:rPr lang="ru-RU" sz="1600" dirty="0" smtClean="0"/>
              <a:t>-Характер </a:t>
            </a:r>
            <a:r>
              <a:rPr lang="ru-RU" sz="1600" dirty="0"/>
              <a:t>выпускаемой </a:t>
            </a:r>
            <a:r>
              <a:rPr lang="ru-RU" sz="1600" dirty="0" smtClean="0"/>
              <a:t>продукции.</a:t>
            </a:r>
            <a:endParaRPr lang="ru-RU" sz="1600" dirty="0"/>
          </a:p>
          <a:p>
            <a:r>
              <a:rPr lang="ru-RU" sz="1600" b="1" dirty="0">
                <a:solidFill>
                  <a:srgbClr val="7030A0"/>
                </a:solidFill>
              </a:rPr>
              <a:t>Внутренние факторы:</a:t>
            </a:r>
            <a:endParaRPr lang="ru-RU" sz="1600" dirty="0">
              <a:solidFill>
                <a:srgbClr val="7030A0"/>
              </a:solidFill>
            </a:endParaRPr>
          </a:p>
          <a:p>
            <a:pPr lvl="1"/>
            <a:r>
              <a:rPr lang="ru-RU" sz="1600" dirty="0" smtClean="0"/>
              <a:t>-Масштаб производства.</a:t>
            </a:r>
            <a:endParaRPr lang="ru-RU" sz="1600" dirty="0"/>
          </a:p>
          <a:p>
            <a:pPr lvl="1"/>
            <a:r>
              <a:rPr lang="ru-RU" sz="1600" dirty="0" smtClean="0"/>
              <a:t>-Специализация предприятия.</a:t>
            </a:r>
            <a:endParaRPr lang="ru-RU" sz="1600" dirty="0"/>
          </a:p>
          <a:p>
            <a:pPr lvl="1"/>
            <a:r>
              <a:rPr lang="ru-RU" sz="1600" dirty="0" smtClean="0"/>
              <a:t>-Кооперация </a:t>
            </a:r>
            <a:r>
              <a:rPr lang="ru-RU" sz="1600" dirty="0"/>
              <a:t>с другими </a:t>
            </a:r>
            <a:r>
              <a:rPr lang="ru-RU" sz="1600" dirty="0" smtClean="0"/>
              <a:t>предприятиями.</a:t>
            </a:r>
            <a:endParaRPr lang="ru-RU" sz="1600" dirty="0"/>
          </a:p>
          <a:p>
            <a:r>
              <a:rPr lang="ru-RU" sz="1600" b="1" dirty="0">
                <a:solidFill>
                  <a:srgbClr val="C00000"/>
                </a:solidFill>
              </a:rPr>
              <a:t>Основное </a:t>
            </a:r>
            <a:r>
              <a:rPr lang="ru-RU" sz="1600" b="1" dirty="0" smtClean="0">
                <a:solidFill>
                  <a:srgbClr val="C00000"/>
                </a:solidFill>
              </a:rPr>
              <a:t>производство.</a:t>
            </a:r>
            <a:endParaRPr lang="ru-RU" sz="1600" b="1" dirty="0">
              <a:solidFill>
                <a:srgbClr val="C00000"/>
              </a:solidFill>
            </a:endParaRPr>
          </a:p>
          <a:p>
            <a:r>
              <a:rPr lang="ru-RU" sz="1600" b="1" dirty="0"/>
              <a:t>Определение:</a:t>
            </a:r>
            <a:r>
              <a:rPr lang="ru-RU" sz="1600" dirty="0"/>
              <a:t> Часть производственной структуры, непосредственно связанная с изготовлением основной </a:t>
            </a:r>
            <a:r>
              <a:rPr lang="ru-RU" sz="1600" dirty="0" smtClean="0"/>
              <a:t>продукции.</a:t>
            </a:r>
            <a:endParaRPr lang="ru-RU" sz="1600" dirty="0"/>
          </a:p>
          <a:p>
            <a:r>
              <a:rPr lang="ru-RU" sz="1600" b="1" dirty="0">
                <a:solidFill>
                  <a:srgbClr val="7030A0"/>
                </a:solidFill>
              </a:rPr>
              <a:t>Особенности:</a:t>
            </a:r>
            <a:endParaRPr lang="ru-RU" sz="1600" dirty="0">
              <a:solidFill>
                <a:srgbClr val="7030A0"/>
              </a:solidFill>
            </a:endParaRPr>
          </a:p>
          <a:p>
            <a:pPr lvl="1"/>
            <a:r>
              <a:rPr lang="ru-RU" sz="1600" dirty="0" smtClean="0"/>
              <a:t>-Определяет </a:t>
            </a:r>
            <a:r>
              <a:rPr lang="ru-RU" sz="1600" dirty="0"/>
              <a:t>профиль </a:t>
            </a:r>
            <a:r>
              <a:rPr lang="ru-RU" sz="1600" dirty="0" smtClean="0"/>
              <a:t>предприятия.</a:t>
            </a:r>
            <a:endParaRPr lang="ru-RU" sz="1600" dirty="0"/>
          </a:p>
          <a:p>
            <a:pPr lvl="1"/>
            <a:r>
              <a:rPr lang="ru-RU" sz="1600" dirty="0" smtClean="0"/>
              <a:t>-Формирует </a:t>
            </a:r>
            <a:r>
              <a:rPr lang="ru-RU" sz="1600" dirty="0"/>
              <a:t>основную долю </a:t>
            </a:r>
            <a:r>
              <a:rPr lang="ru-RU" sz="1600" dirty="0" smtClean="0"/>
              <a:t>прибыли.</a:t>
            </a:r>
            <a:endParaRPr lang="ru-RU" sz="1600" dirty="0"/>
          </a:p>
          <a:p>
            <a:pPr lvl="1"/>
            <a:r>
              <a:rPr lang="ru-RU" sz="1600" dirty="0" smtClean="0"/>
              <a:t>-Требует </a:t>
            </a:r>
            <a:r>
              <a:rPr lang="ru-RU" sz="1600" dirty="0"/>
              <a:t>значительных </a:t>
            </a:r>
            <a:r>
              <a:rPr lang="ru-RU" sz="1600" dirty="0" smtClean="0"/>
              <a:t>инвестиций.</a:t>
            </a:r>
            <a:endParaRPr lang="ru-RU" sz="1600" dirty="0"/>
          </a:p>
          <a:p>
            <a:r>
              <a:rPr lang="ru-RU" sz="1600" b="1" dirty="0">
                <a:solidFill>
                  <a:srgbClr val="7030A0"/>
                </a:solidFill>
              </a:rPr>
              <a:t>Примеры:</a:t>
            </a:r>
            <a:endParaRPr lang="ru-RU" sz="1600" dirty="0">
              <a:solidFill>
                <a:srgbClr val="7030A0"/>
              </a:solidFill>
            </a:endParaRPr>
          </a:p>
          <a:p>
            <a:pPr lvl="1"/>
            <a:r>
              <a:rPr lang="ru-RU" sz="1600" dirty="0" smtClean="0"/>
              <a:t>-Сборочные цехи.</a:t>
            </a:r>
            <a:endParaRPr lang="ru-RU" sz="1600" dirty="0"/>
          </a:p>
          <a:p>
            <a:pPr lvl="1"/>
            <a:r>
              <a:rPr lang="ru-RU" sz="1600" dirty="0" smtClean="0"/>
              <a:t>-Механические цехи.</a:t>
            </a:r>
            <a:endParaRPr lang="ru-RU" sz="1600" dirty="0"/>
          </a:p>
          <a:p>
            <a:pPr lvl="1"/>
            <a:r>
              <a:rPr lang="ru-RU" sz="1600" dirty="0" smtClean="0"/>
              <a:t>-Литейные цехи.</a:t>
            </a:r>
            <a:endParaRPr lang="ru-RU" sz="1600" dirty="0"/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515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474345"/>
            <a:ext cx="7920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Народное хозяйство России</a:t>
            </a:r>
          </a:p>
          <a:p>
            <a:r>
              <a:rPr lang="ru-RU" b="1" dirty="0"/>
              <a:t>Народное хозяйство</a:t>
            </a:r>
            <a:r>
              <a:rPr lang="ru-RU" dirty="0"/>
              <a:t> – совокупность всех отраслей и видов деятельности, обеспечивающих жизнь общества.</a:t>
            </a:r>
          </a:p>
          <a:p>
            <a:r>
              <a:rPr lang="ru-RU" b="1" dirty="0"/>
              <a:t>Ключевые компоненты:</a:t>
            </a:r>
            <a:endParaRPr lang="ru-RU" dirty="0"/>
          </a:p>
          <a:p>
            <a:r>
              <a:rPr lang="ru-RU" dirty="0"/>
              <a:t>Материальное производство</a:t>
            </a:r>
          </a:p>
          <a:p>
            <a:r>
              <a:rPr lang="ru-RU" dirty="0"/>
              <a:t>Непроизводственная сфера</a:t>
            </a:r>
          </a:p>
          <a:p>
            <a:r>
              <a:rPr lang="ru-RU" dirty="0"/>
              <a:t>Инфраструктура</a:t>
            </a:r>
          </a:p>
          <a:p>
            <a:r>
              <a:rPr lang="ru-RU" dirty="0"/>
              <a:t>Социально-культурная сфера.</a:t>
            </a:r>
          </a:p>
          <a:p>
            <a:r>
              <a:rPr lang="ru-RU" b="1" dirty="0"/>
              <a:t>Материальная сфера:</a:t>
            </a:r>
            <a:endParaRPr lang="ru-RU" dirty="0"/>
          </a:p>
          <a:p>
            <a:r>
              <a:rPr lang="ru-RU" dirty="0"/>
              <a:t>Промышленность</a:t>
            </a:r>
          </a:p>
          <a:p>
            <a:r>
              <a:rPr lang="ru-RU" dirty="0"/>
              <a:t>Сельское хозяйство</a:t>
            </a:r>
          </a:p>
          <a:p>
            <a:r>
              <a:rPr lang="ru-RU" dirty="0"/>
              <a:t>Строительство</a:t>
            </a:r>
          </a:p>
          <a:p>
            <a:r>
              <a:rPr lang="ru-RU" dirty="0"/>
              <a:t>Транспорт</a:t>
            </a:r>
          </a:p>
          <a:p>
            <a:r>
              <a:rPr lang="ru-RU" dirty="0"/>
              <a:t>Торговля</a:t>
            </a:r>
          </a:p>
          <a:p>
            <a:r>
              <a:rPr lang="ru-RU" b="1" dirty="0"/>
              <a:t>Нематериальная сфера:</a:t>
            </a:r>
            <a:endParaRPr lang="ru-RU" dirty="0"/>
          </a:p>
          <a:p>
            <a:r>
              <a:rPr lang="ru-RU" dirty="0"/>
              <a:t>Образование</a:t>
            </a:r>
          </a:p>
          <a:p>
            <a:r>
              <a:rPr lang="ru-RU" dirty="0"/>
              <a:t>Здравоохранение</a:t>
            </a:r>
          </a:p>
          <a:p>
            <a:r>
              <a:rPr lang="ru-RU" dirty="0"/>
              <a:t>Культура</a:t>
            </a:r>
          </a:p>
          <a:p>
            <a:r>
              <a:rPr lang="ru-RU" dirty="0"/>
              <a:t>Наука</a:t>
            </a:r>
          </a:p>
          <a:p>
            <a:r>
              <a:rPr lang="ru-RU" dirty="0"/>
              <a:t>Управление</a:t>
            </a:r>
          </a:p>
        </p:txBody>
      </p:sp>
    </p:spTree>
    <p:extLst>
      <p:ext uri="{BB962C8B-B14F-4D97-AF65-F5344CB8AC3E}">
        <p14:creationId xmlns:p14="http://schemas.microsoft.com/office/powerpoint/2010/main" val="240293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88640"/>
            <a:ext cx="892899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r>
              <a:rPr lang="ru-RU" sz="1600" b="1" dirty="0">
                <a:solidFill>
                  <a:srgbClr val="C00000"/>
                </a:solidFill>
              </a:rPr>
              <a:t>Вспомогательное </a:t>
            </a:r>
            <a:r>
              <a:rPr lang="ru-RU" sz="1600" b="1" dirty="0" smtClean="0">
                <a:solidFill>
                  <a:srgbClr val="C00000"/>
                </a:solidFill>
              </a:rPr>
              <a:t>производство.</a:t>
            </a:r>
            <a:endParaRPr lang="ru-RU" sz="1600" b="1" dirty="0">
              <a:solidFill>
                <a:srgbClr val="C00000"/>
              </a:solidFill>
            </a:endParaRPr>
          </a:p>
          <a:p>
            <a:r>
              <a:rPr lang="ru-RU" sz="1600" b="1" dirty="0"/>
              <a:t>Определение:</a:t>
            </a:r>
            <a:r>
              <a:rPr lang="ru-RU" sz="1600" dirty="0"/>
              <a:t> Подразделения, обеспечивающие бесперебойную работу основного </a:t>
            </a:r>
            <a:r>
              <a:rPr lang="ru-RU" sz="1600" dirty="0" smtClean="0"/>
              <a:t>производства.</a:t>
            </a:r>
            <a:endParaRPr lang="ru-RU" sz="1600" dirty="0"/>
          </a:p>
          <a:p>
            <a:r>
              <a:rPr lang="ru-RU" sz="1600" b="1" dirty="0">
                <a:solidFill>
                  <a:srgbClr val="C00000"/>
                </a:solidFill>
              </a:rPr>
              <a:t>Основные функции</a:t>
            </a:r>
            <a:r>
              <a:rPr lang="ru-RU" sz="1600" b="1" dirty="0"/>
              <a:t>:</a:t>
            </a:r>
            <a:endParaRPr lang="ru-RU" sz="1600" dirty="0"/>
          </a:p>
          <a:p>
            <a:pPr lvl="1"/>
            <a:r>
              <a:rPr lang="ru-RU" sz="1600" dirty="0" smtClean="0"/>
              <a:t>-Ремонт оборудования..</a:t>
            </a:r>
            <a:endParaRPr lang="ru-RU" sz="1600" dirty="0"/>
          </a:p>
          <a:p>
            <a:pPr lvl="1"/>
            <a:r>
              <a:rPr lang="ru-RU" sz="1600" dirty="0" smtClean="0"/>
              <a:t>-Обеспечение инструментом.</a:t>
            </a:r>
            <a:endParaRPr lang="ru-RU" sz="1600" dirty="0"/>
          </a:p>
          <a:p>
            <a:pPr lvl="1"/>
            <a:r>
              <a:rPr lang="ru-RU" sz="1600" dirty="0" smtClean="0"/>
              <a:t>-Энергетическое обслуживание.</a:t>
            </a:r>
            <a:endParaRPr lang="ru-RU" sz="1600" dirty="0"/>
          </a:p>
          <a:p>
            <a:r>
              <a:rPr lang="ru-RU" sz="1600" b="1" dirty="0">
                <a:solidFill>
                  <a:srgbClr val="7030A0"/>
                </a:solidFill>
              </a:rPr>
              <a:t>Примеры:</a:t>
            </a:r>
            <a:endParaRPr lang="ru-RU" sz="1600" dirty="0">
              <a:solidFill>
                <a:srgbClr val="7030A0"/>
              </a:solidFill>
            </a:endParaRPr>
          </a:p>
          <a:p>
            <a:pPr lvl="1"/>
            <a:r>
              <a:rPr lang="ru-RU" sz="1600" dirty="0" smtClean="0"/>
              <a:t>-Инструментальные цеха.</a:t>
            </a:r>
            <a:endParaRPr lang="ru-RU" sz="1600" dirty="0"/>
          </a:p>
          <a:p>
            <a:pPr lvl="1"/>
            <a:r>
              <a:rPr lang="ru-RU" sz="1600" dirty="0" smtClean="0"/>
              <a:t>-Ремонтные мастерские.</a:t>
            </a:r>
            <a:endParaRPr lang="ru-RU" sz="1600" dirty="0"/>
          </a:p>
          <a:p>
            <a:r>
              <a:rPr lang="ru-RU" sz="1600" dirty="0" smtClean="0"/>
              <a:t>            -Энергетические службы.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Обслуживающее производство.</a:t>
            </a:r>
            <a:endParaRPr lang="ru-RU" sz="1600" b="1" dirty="0">
              <a:solidFill>
                <a:srgbClr val="C00000"/>
              </a:solidFill>
            </a:endParaRPr>
          </a:p>
          <a:p>
            <a:r>
              <a:rPr lang="ru-RU" sz="1600" b="1" dirty="0"/>
              <a:t>Определение:</a:t>
            </a:r>
            <a:r>
              <a:rPr lang="ru-RU" sz="1600" dirty="0"/>
              <a:t> Подразделения, выполняющие функции обслуживания основного и вспомогательного </a:t>
            </a:r>
            <a:r>
              <a:rPr lang="ru-RU" sz="1600" dirty="0" smtClean="0"/>
              <a:t>производств.</a:t>
            </a:r>
            <a:endParaRPr lang="ru-RU" sz="1600" dirty="0"/>
          </a:p>
          <a:p>
            <a:r>
              <a:rPr lang="ru-RU" sz="1600" b="1" dirty="0">
                <a:solidFill>
                  <a:srgbClr val="7030A0"/>
                </a:solidFill>
              </a:rPr>
              <a:t>Основные направления:</a:t>
            </a:r>
            <a:endParaRPr lang="ru-RU" sz="1600" dirty="0">
              <a:solidFill>
                <a:srgbClr val="7030A0"/>
              </a:solidFill>
            </a:endParaRPr>
          </a:p>
          <a:p>
            <a:pPr lvl="1"/>
            <a:r>
              <a:rPr lang="ru-RU" sz="1600" dirty="0" smtClean="0"/>
              <a:t>-Складское хозяйство.</a:t>
            </a:r>
            <a:endParaRPr lang="ru-RU" sz="1600" dirty="0"/>
          </a:p>
          <a:p>
            <a:pPr lvl="1"/>
            <a:r>
              <a:rPr lang="ru-RU" sz="1600" dirty="0" smtClean="0"/>
              <a:t>-Транспортное обслуживание.</a:t>
            </a:r>
            <a:endParaRPr lang="ru-RU" sz="1600" dirty="0"/>
          </a:p>
          <a:p>
            <a:pPr lvl="1"/>
            <a:r>
              <a:rPr lang="ru-RU" sz="1600" dirty="0" smtClean="0"/>
              <a:t>-Лабораторное обслуживание.</a:t>
            </a:r>
            <a:endParaRPr lang="ru-RU" sz="1600" dirty="0"/>
          </a:p>
          <a:p>
            <a:r>
              <a:rPr lang="ru-RU" sz="1600" b="1" dirty="0">
                <a:solidFill>
                  <a:srgbClr val="7030A0"/>
                </a:solidFill>
              </a:rPr>
              <a:t>Примеры:</a:t>
            </a:r>
            <a:endParaRPr lang="ru-RU" sz="1600" dirty="0">
              <a:solidFill>
                <a:srgbClr val="7030A0"/>
              </a:solidFill>
            </a:endParaRPr>
          </a:p>
          <a:p>
            <a:pPr lvl="1"/>
            <a:r>
              <a:rPr lang="ru-RU" sz="1600" dirty="0" smtClean="0"/>
              <a:t>-Склады </a:t>
            </a:r>
            <a:r>
              <a:rPr lang="ru-RU" sz="1600" dirty="0"/>
              <a:t>сырья и готовой </a:t>
            </a:r>
            <a:r>
              <a:rPr lang="ru-RU" sz="1600" dirty="0" smtClean="0"/>
              <a:t>продукции.</a:t>
            </a:r>
            <a:endParaRPr lang="ru-RU" sz="1600" dirty="0"/>
          </a:p>
          <a:p>
            <a:pPr lvl="1"/>
            <a:r>
              <a:rPr lang="ru-RU" sz="1600" dirty="0" smtClean="0"/>
              <a:t>-Транспортные цеха.</a:t>
            </a:r>
            <a:endParaRPr lang="ru-RU" sz="1600" dirty="0"/>
          </a:p>
          <a:p>
            <a:pPr lvl="1"/>
            <a:r>
              <a:rPr lang="ru-RU" sz="1600" dirty="0" smtClean="0"/>
              <a:t>-Контрольно-измерительные лаборатории.</a:t>
            </a:r>
            <a:endParaRPr lang="ru-RU" sz="1600" dirty="0"/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727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88640"/>
            <a:ext cx="885698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r>
              <a:rPr lang="ru-RU" b="1" dirty="0">
                <a:solidFill>
                  <a:srgbClr val="FF0000"/>
                </a:solidFill>
              </a:rPr>
              <a:t>Подсобное и побочное </a:t>
            </a:r>
            <a:r>
              <a:rPr lang="ru-RU" b="1" dirty="0" smtClean="0">
                <a:solidFill>
                  <a:srgbClr val="FF0000"/>
                </a:solidFill>
              </a:rPr>
              <a:t>производства.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7030A0"/>
                </a:solidFill>
              </a:rPr>
              <a:t>Подсобное производство:</a:t>
            </a:r>
            <a:endParaRPr lang="ru-RU" dirty="0">
              <a:solidFill>
                <a:srgbClr val="7030A0"/>
              </a:solidFill>
            </a:endParaRPr>
          </a:p>
          <a:p>
            <a:pPr lvl="1"/>
            <a:r>
              <a:rPr lang="ru-RU" dirty="0" smtClean="0"/>
              <a:t>-Изготовление тары.</a:t>
            </a:r>
            <a:endParaRPr lang="ru-RU" dirty="0"/>
          </a:p>
          <a:p>
            <a:pPr lvl="1"/>
            <a:r>
              <a:rPr lang="ru-RU" dirty="0" smtClean="0"/>
              <a:t>-Упаковка продукции.</a:t>
            </a:r>
            <a:endParaRPr lang="ru-RU" dirty="0"/>
          </a:p>
          <a:p>
            <a:pPr lvl="1"/>
            <a:r>
              <a:rPr lang="ru-RU" dirty="0" smtClean="0"/>
              <a:t>-Переработка отходов.</a:t>
            </a:r>
            <a:endParaRPr lang="ru-RU" dirty="0"/>
          </a:p>
          <a:p>
            <a:r>
              <a:rPr lang="ru-RU" b="1" dirty="0">
                <a:solidFill>
                  <a:srgbClr val="7030A0"/>
                </a:solidFill>
              </a:rPr>
              <a:t>Побочное производство:</a:t>
            </a:r>
            <a:endParaRPr lang="ru-RU" dirty="0">
              <a:solidFill>
                <a:srgbClr val="7030A0"/>
              </a:solidFill>
            </a:endParaRPr>
          </a:p>
          <a:p>
            <a:pPr lvl="1"/>
            <a:r>
              <a:rPr lang="ru-RU" dirty="0" smtClean="0"/>
              <a:t>-Использование </a:t>
            </a:r>
            <a:r>
              <a:rPr lang="ru-RU" dirty="0"/>
              <a:t>отходов основного </a:t>
            </a:r>
            <a:r>
              <a:rPr lang="ru-RU" dirty="0" smtClean="0"/>
              <a:t>производства.</a:t>
            </a:r>
            <a:endParaRPr lang="ru-RU" dirty="0"/>
          </a:p>
          <a:p>
            <a:pPr lvl="1"/>
            <a:r>
              <a:rPr lang="ru-RU" dirty="0" smtClean="0"/>
              <a:t>-Выпуск </a:t>
            </a:r>
            <a:r>
              <a:rPr lang="ru-RU" dirty="0"/>
              <a:t>дополнительной </a:t>
            </a:r>
            <a:r>
              <a:rPr lang="ru-RU" dirty="0" smtClean="0"/>
              <a:t>продукции.</a:t>
            </a:r>
            <a:endParaRPr lang="ru-RU" dirty="0"/>
          </a:p>
          <a:p>
            <a:r>
              <a:rPr lang="ru-RU" dirty="0" smtClean="0"/>
              <a:t>          -Утилизация </a:t>
            </a:r>
            <a:r>
              <a:rPr lang="ru-RU" dirty="0"/>
              <a:t>вторичных </a:t>
            </a:r>
            <a:r>
              <a:rPr lang="ru-RU" dirty="0" smtClean="0"/>
              <a:t>ресурсов.</a:t>
            </a:r>
            <a:r>
              <a:rPr lang="ru-RU" b="1" dirty="0"/>
              <a:t> </a:t>
            </a:r>
            <a:endParaRPr lang="ru-RU" b="1" dirty="0" smtClean="0"/>
          </a:p>
          <a:p>
            <a:r>
              <a:rPr lang="ru-RU" b="1" dirty="0">
                <a:solidFill>
                  <a:srgbClr val="C00000"/>
                </a:solidFill>
              </a:rPr>
              <a:t>В</a:t>
            </a:r>
            <a:r>
              <a:rPr lang="ru-RU" b="1" dirty="0" smtClean="0">
                <a:solidFill>
                  <a:srgbClr val="C00000"/>
                </a:solidFill>
              </a:rPr>
              <a:t>ыводы</a:t>
            </a:r>
            <a:r>
              <a:rPr lang="ru-RU" b="1" dirty="0">
                <a:solidFill>
                  <a:srgbClr val="C00000"/>
                </a:solidFill>
              </a:rPr>
              <a:t>: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dirty="0" smtClean="0"/>
              <a:t>-Производственная </a:t>
            </a:r>
            <a:r>
              <a:rPr lang="ru-RU" dirty="0"/>
              <a:t>структура определяет эффективность работы </a:t>
            </a:r>
            <a:r>
              <a:rPr lang="ru-RU" dirty="0" smtClean="0"/>
              <a:t>предприятия.</a:t>
            </a:r>
            <a:endParaRPr lang="ru-RU" dirty="0"/>
          </a:p>
          <a:p>
            <a:r>
              <a:rPr lang="ru-RU" dirty="0" smtClean="0"/>
              <a:t>-Все </a:t>
            </a:r>
            <a:r>
              <a:rPr lang="ru-RU" dirty="0"/>
              <a:t>виды производств </a:t>
            </a:r>
            <a:r>
              <a:rPr lang="ru-RU" dirty="0" smtClean="0"/>
              <a:t>взаимосвязаны.</a:t>
            </a:r>
            <a:endParaRPr lang="ru-RU" dirty="0"/>
          </a:p>
          <a:p>
            <a:r>
              <a:rPr lang="ru-RU" dirty="0" smtClean="0"/>
              <a:t>-Оптимизация </a:t>
            </a:r>
            <a:r>
              <a:rPr lang="ru-RU" dirty="0"/>
              <a:t>структуры повышает </a:t>
            </a:r>
            <a:r>
              <a:rPr lang="ru-RU" dirty="0" smtClean="0"/>
              <a:t>конкурентоспособность.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Рекомендации</a:t>
            </a:r>
            <a:r>
              <a:rPr lang="ru-RU" b="1" dirty="0">
                <a:solidFill>
                  <a:srgbClr val="C00000"/>
                </a:solidFill>
              </a:rPr>
              <a:t>:</a:t>
            </a:r>
            <a:endParaRPr lang="ru-RU" dirty="0">
              <a:solidFill>
                <a:srgbClr val="C00000"/>
              </a:solidFill>
            </a:endParaRPr>
          </a:p>
          <a:p>
            <a:pPr lvl="1"/>
            <a:r>
              <a:rPr lang="ru-RU" dirty="0" smtClean="0"/>
              <a:t>-Регулярный </a:t>
            </a:r>
            <a:r>
              <a:rPr lang="ru-RU" dirty="0"/>
              <a:t>анализ </a:t>
            </a:r>
            <a:r>
              <a:rPr lang="ru-RU" dirty="0" smtClean="0"/>
              <a:t>структуры.</a:t>
            </a:r>
            <a:endParaRPr lang="ru-RU" dirty="0"/>
          </a:p>
          <a:p>
            <a:pPr lvl="1"/>
            <a:r>
              <a:rPr lang="ru-RU" dirty="0" smtClean="0"/>
              <a:t>-Своевременная модернизация.</a:t>
            </a:r>
            <a:endParaRPr lang="ru-RU" dirty="0"/>
          </a:p>
          <a:p>
            <a:pPr lvl="1"/>
            <a:r>
              <a:rPr lang="ru-RU" dirty="0" smtClean="0"/>
              <a:t>-Совершенствование </a:t>
            </a:r>
            <a:r>
              <a:rPr lang="ru-RU" dirty="0"/>
              <a:t>связей между </a:t>
            </a:r>
            <a:r>
              <a:rPr lang="ru-RU" dirty="0" smtClean="0"/>
              <a:t>подразделениями.</a:t>
            </a:r>
            <a:endParaRPr lang="ru-RU" dirty="0"/>
          </a:p>
          <a:p>
            <a:endParaRPr lang="ru-RU" dirty="0"/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162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4624"/>
            <a:ext cx="8801904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Производственная инфраструктура</a:t>
            </a:r>
            <a:r>
              <a:rPr lang="ru-RU" sz="1400" dirty="0"/>
              <a:t> — совокупность подразделений предприятия, обеспечивающих условия для функционирования основного производства</a:t>
            </a:r>
          </a:p>
          <a:p>
            <a:r>
              <a:rPr lang="ru-RU" sz="1400" b="1" dirty="0"/>
              <a:t>Основные элементы:</a:t>
            </a:r>
            <a:endParaRPr lang="ru-RU" sz="1400" dirty="0"/>
          </a:p>
          <a:p>
            <a:r>
              <a:rPr lang="ru-RU" sz="1400" dirty="0"/>
              <a:t>Складское хозяйство</a:t>
            </a:r>
          </a:p>
          <a:p>
            <a:r>
              <a:rPr lang="ru-RU" sz="1400" dirty="0"/>
              <a:t>Транспортное хозяйство</a:t>
            </a:r>
          </a:p>
          <a:p>
            <a:r>
              <a:rPr lang="ru-RU" sz="1400" dirty="0"/>
              <a:t>Энергетическое хозяйство</a:t>
            </a:r>
          </a:p>
          <a:p>
            <a:r>
              <a:rPr lang="ru-RU" sz="1400" dirty="0"/>
              <a:t>Ремонтные службы</a:t>
            </a:r>
          </a:p>
          <a:p>
            <a:r>
              <a:rPr lang="ru-RU" sz="1400" dirty="0"/>
              <a:t>Инструментальное </a:t>
            </a:r>
            <a:r>
              <a:rPr lang="ru-RU" sz="1400" dirty="0" smtClean="0"/>
              <a:t>хозяйство</a:t>
            </a:r>
          </a:p>
          <a:p>
            <a:r>
              <a:rPr lang="ru-RU" sz="1400" b="1" dirty="0" smtClean="0"/>
              <a:t>Назначение </a:t>
            </a:r>
            <a:r>
              <a:rPr lang="ru-RU" sz="1400" b="1" dirty="0"/>
              <a:t>производственной инфраструктуры</a:t>
            </a:r>
          </a:p>
          <a:p>
            <a:r>
              <a:rPr lang="ru-RU" sz="1400" b="1" dirty="0"/>
              <a:t>Ключевые функции:</a:t>
            </a:r>
            <a:endParaRPr lang="ru-RU" sz="1400" dirty="0"/>
          </a:p>
          <a:p>
            <a:r>
              <a:rPr lang="ru-RU" sz="1400" dirty="0"/>
              <a:t>Обеспечение бесперебойного функционирования производства</a:t>
            </a:r>
          </a:p>
          <a:p>
            <a:r>
              <a:rPr lang="ru-RU" sz="1400" dirty="0"/>
              <a:t>Поддержание оборудования в рабочем состоянии</a:t>
            </a:r>
          </a:p>
          <a:p>
            <a:r>
              <a:rPr lang="ru-RU" sz="1400" dirty="0"/>
              <a:t>Хранение и перемещение материальных ценностей</a:t>
            </a:r>
          </a:p>
          <a:p>
            <a:r>
              <a:rPr lang="ru-RU" sz="1400" dirty="0"/>
              <a:t>Энергообеспечение производственных процессов</a:t>
            </a:r>
          </a:p>
          <a:p>
            <a:r>
              <a:rPr lang="ru-RU" sz="1400" dirty="0"/>
              <a:t>Техническое </a:t>
            </a:r>
            <a:r>
              <a:rPr lang="ru-RU" sz="1400" dirty="0" smtClean="0"/>
              <a:t>обслуживание</a:t>
            </a:r>
          </a:p>
          <a:p>
            <a:r>
              <a:rPr lang="ru-RU" sz="1400" b="1" dirty="0" smtClean="0"/>
              <a:t>Организационная </a:t>
            </a:r>
            <a:r>
              <a:rPr lang="ru-RU" sz="1400" b="1" dirty="0"/>
              <a:t>структура управления</a:t>
            </a:r>
          </a:p>
          <a:p>
            <a:r>
              <a:rPr lang="ru-RU" sz="1400" b="1" dirty="0"/>
              <a:t>Основные элементы:</a:t>
            </a:r>
            <a:endParaRPr lang="ru-RU" sz="1400" dirty="0"/>
          </a:p>
          <a:p>
            <a:r>
              <a:rPr lang="ru-RU" sz="1400" dirty="0"/>
              <a:t>Аппарат управления</a:t>
            </a:r>
          </a:p>
          <a:p>
            <a:r>
              <a:rPr lang="ru-RU" sz="1400" dirty="0"/>
              <a:t>Подразделения</a:t>
            </a:r>
          </a:p>
          <a:p>
            <a:r>
              <a:rPr lang="ru-RU" sz="1400" dirty="0"/>
              <a:t>Связи между элементами</a:t>
            </a:r>
          </a:p>
          <a:p>
            <a:r>
              <a:rPr lang="ru-RU" sz="1400" dirty="0"/>
              <a:t>Уровни </a:t>
            </a:r>
            <a:r>
              <a:rPr lang="ru-RU" sz="1400" dirty="0" smtClean="0"/>
              <a:t>управления</a:t>
            </a:r>
          </a:p>
          <a:p>
            <a:r>
              <a:rPr lang="ru-RU" sz="1400" b="1" dirty="0" smtClean="0"/>
              <a:t>Типы </a:t>
            </a:r>
            <a:r>
              <a:rPr lang="ru-RU" sz="1400" b="1" dirty="0"/>
              <a:t>управленческих структур</a:t>
            </a:r>
          </a:p>
          <a:p>
            <a:r>
              <a:rPr lang="ru-RU" sz="1400" b="1" dirty="0"/>
              <a:t>Классические структуры:</a:t>
            </a:r>
            <a:endParaRPr lang="ru-RU" sz="1400" dirty="0"/>
          </a:p>
          <a:p>
            <a:r>
              <a:rPr lang="ru-RU" sz="1400" b="1" dirty="0"/>
              <a:t>Линейная</a:t>
            </a:r>
            <a:r>
              <a:rPr lang="ru-RU" sz="1400" dirty="0"/>
              <a:t> — прямое подчинение</a:t>
            </a:r>
          </a:p>
          <a:p>
            <a:r>
              <a:rPr lang="ru-RU" sz="1400" b="1" dirty="0"/>
              <a:t>Функциональная</a:t>
            </a:r>
            <a:r>
              <a:rPr lang="ru-RU" sz="1400" dirty="0"/>
              <a:t> — разделение по функциям</a:t>
            </a:r>
          </a:p>
          <a:p>
            <a:r>
              <a:rPr lang="ru-RU" sz="1400" b="1" dirty="0"/>
              <a:t>Линейно-функциональная</a:t>
            </a:r>
            <a:r>
              <a:rPr lang="ru-RU" sz="1400" dirty="0"/>
              <a:t> — сочетание первых двух</a:t>
            </a:r>
          </a:p>
          <a:p>
            <a:r>
              <a:rPr lang="ru-RU" sz="1400" b="1" dirty="0" err="1"/>
              <a:t>Дивизиональная</a:t>
            </a:r>
            <a:r>
              <a:rPr lang="ru-RU" sz="1400" dirty="0"/>
              <a:t> — по продуктам/рынкам</a:t>
            </a:r>
          </a:p>
          <a:p>
            <a:r>
              <a:rPr lang="ru-RU" sz="1400" b="1" dirty="0"/>
              <a:t>Матричная</a:t>
            </a:r>
            <a:r>
              <a:rPr lang="ru-RU" sz="1400" dirty="0"/>
              <a:t> — проектное управление</a:t>
            </a:r>
          </a:p>
          <a:p>
            <a:endParaRPr lang="ru-RU" sz="1400" dirty="0"/>
          </a:p>
          <a:p>
            <a:endParaRPr lang="ru-RU" sz="1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081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16632"/>
            <a:ext cx="8712968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Распределение структур по </a:t>
            </a:r>
            <a:r>
              <a:rPr lang="ru-RU" b="1" dirty="0" smtClean="0">
                <a:solidFill>
                  <a:srgbClr val="C00000"/>
                </a:solidFill>
              </a:rPr>
              <a:t>отраслям.</a:t>
            </a:r>
            <a:endParaRPr lang="ru-RU" b="1" dirty="0">
              <a:solidFill>
                <a:srgbClr val="C00000"/>
              </a:solidFill>
            </a:endParaRPr>
          </a:p>
          <a:p>
            <a:r>
              <a:rPr lang="ru-RU" b="1" dirty="0">
                <a:solidFill>
                  <a:srgbClr val="7030A0"/>
                </a:solidFill>
              </a:rPr>
              <a:t>Отрасли и структуры: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 smtClean="0"/>
              <a:t>-Промышленность </a:t>
            </a:r>
            <a:r>
              <a:rPr lang="ru-RU" dirty="0"/>
              <a:t>— </a:t>
            </a:r>
            <a:r>
              <a:rPr lang="ru-RU" dirty="0" smtClean="0"/>
              <a:t>линейно-функциональная.</a:t>
            </a:r>
            <a:endParaRPr lang="ru-RU" dirty="0"/>
          </a:p>
          <a:p>
            <a:r>
              <a:rPr lang="ru-RU" dirty="0" smtClean="0"/>
              <a:t>-Торговля </a:t>
            </a:r>
            <a:r>
              <a:rPr lang="ru-RU" dirty="0"/>
              <a:t>— </a:t>
            </a:r>
            <a:r>
              <a:rPr lang="ru-RU" dirty="0" err="1" smtClean="0"/>
              <a:t>дивизиональная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-IT-компании </a:t>
            </a:r>
            <a:r>
              <a:rPr lang="ru-RU" dirty="0"/>
              <a:t>— </a:t>
            </a:r>
            <a:r>
              <a:rPr lang="ru-RU" dirty="0" smtClean="0"/>
              <a:t>матричная.</a:t>
            </a:r>
            <a:endParaRPr lang="ru-RU" dirty="0"/>
          </a:p>
          <a:p>
            <a:r>
              <a:rPr lang="ru-RU" dirty="0" smtClean="0"/>
              <a:t>-Строительство </a:t>
            </a:r>
            <a:r>
              <a:rPr lang="ru-RU" dirty="0"/>
              <a:t>— </a:t>
            </a:r>
            <a:r>
              <a:rPr lang="ru-RU" dirty="0" smtClean="0"/>
              <a:t>проектная.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Типы производства.</a:t>
            </a:r>
            <a:endParaRPr lang="ru-RU" b="1" dirty="0">
              <a:solidFill>
                <a:srgbClr val="7030A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Классификация: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b="1" dirty="0" smtClean="0"/>
              <a:t>-Массовый </a:t>
            </a:r>
            <a:r>
              <a:rPr lang="ru-RU" b="1" dirty="0"/>
              <a:t>тип</a:t>
            </a:r>
            <a:r>
              <a:rPr lang="ru-RU" dirty="0"/>
              <a:t> — непрерывное производство однотипной </a:t>
            </a:r>
            <a:r>
              <a:rPr lang="ru-RU" dirty="0" smtClean="0"/>
              <a:t>продукции.</a:t>
            </a:r>
            <a:endParaRPr lang="ru-RU" dirty="0"/>
          </a:p>
          <a:p>
            <a:r>
              <a:rPr lang="ru-RU" b="1" dirty="0" smtClean="0"/>
              <a:t>-Серийный </a:t>
            </a:r>
            <a:r>
              <a:rPr lang="ru-RU" b="1" dirty="0"/>
              <a:t>тип</a:t>
            </a:r>
            <a:r>
              <a:rPr lang="ru-RU" dirty="0"/>
              <a:t> — выпуск партиями однородной </a:t>
            </a:r>
            <a:r>
              <a:rPr lang="ru-RU" dirty="0" smtClean="0"/>
              <a:t>продукции.</a:t>
            </a:r>
            <a:endParaRPr lang="ru-RU" dirty="0"/>
          </a:p>
          <a:p>
            <a:r>
              <a:rPr lang="ru-RU" b="1" dirty="0" smtClean="0"/>
              <a:t>-Единичный </a:t>
            </a:r>
            <a:r>
              <a:rPr lang="ru-RU" b="1" dirty="0"/>
              <a:t>тип</a:t>
            </a:r>
            <a:r>
              <a:rPr lang="ru-RU" dirty="0"/>
              <a:t> — изготовление уникальных </a:t>
            </a:r>
            <a:r>
              <a:rPr lang="ru-RU" dirty="0" smtClean="0"/>
              <a:t>изделий.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Уровень специализации.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/>
              <a:t>Характеристики:</a:t>
            </a:r>
            <a:endParaRPr lang="ru-RU" dirty="0"/>
          </a:p>
          <a:p>
            <a:r>
              <a:rPr lang="ru-RU" b="1" dirty="0"/>
              <a:t>Специализация</a:t>
            </a:r>
            <a:r>
              <a:rPr lang="ru-RU" dirty="0"/>
              <a:t> — сосредоточение производства на определенных видах </a:t>
            </a:r>
            <a:r>
              <a:rPr lang="ru-RU" dirty="0" smtClean="0"/>
              <a:t>продукции.</a:t>
            </a:r>
            <a:endParaRPr lang="ru-RU" dirty="0"/>
          </a:p>
          <a:p>
            <a:r>
              <a:rPr lang="ru-RU" b="1" dirty="0">
                <a:solidFill>
                  <a:srgbClr val="7030A0"/>
                </a:solidFill>
              </a:rPr>
              <a:t>Формы специализации:</a:t>
            </a:r>
            <a:endParaRPr lang="ru-RU" dirty="0">
              <a:solidFill>
                <a:srgbClr val="7030A0"/>
              </a:solidFill>
            </a:endParaRPr>
          </a:p>
          <a:p>
            <a:pPr lvl="1"/>
            <a:r>
              <a:rPr lang="ru-RU" dirty="0" smtClean="0"/>
              <a:t>-Технологическая.</a:t>
            </a:r>
            <a:endParaRPr lang="ru-RU" dirty="0"/>
          </a:p>
          <a:p>
            <a:pPr lvl="1"/>
            <a:r>
              <a:rPr lang="ru-RU" dirty="0" smtClean="0"/>
              <a:t>-Предметная.</a:t>
            </a:r>
            <a:endParaRPr lang="ru-RU" dirty="0"/>
          </a:p>
          <a:p>
            <a:pPr lvl="1"/>
            <a:r>
              <a:rPr lang="ru-RU" dirty="0" smtClean="0"/>
              <a:t>-</a:t>
            </a:r>
            <a:r>
              <a:rPr lang="ru-RU" dirty="0" err="1" smtClean="0"/>
              <a:t>Подетальная</a:t>
            </a:r>
            <a:r>
              <a:rPr lang="ru-RU" dirty="0" smtClean="0"/>
              <a:t> </a:t>
            </a:r>
            <a:r>
              <a:rPr lang="ru-RU" b="1" dirty="0"/>
              <a:t>-</a:t>
            </a:r>
            <a:r>
              <a:rPr lang="ru-RU" b="1" dirty="0" smtClean="0"/>
              <a:t> </a:t>
            </a:r>
            <a:r>
              <a:rPr lang="ru-RU" sz="1400" dirty="0"/>
              <a:t>специализация в производстве — это форма специализации, при которой предприятие специализируется на производстве отдельных деталей, узлов и </a:t>
            </a:r>
            <a:r>
              <a:rPr lang="ru-RU" sz="1400" dirty="0" smtClean="0"/>
              <a:t>агрегатов.</a:t>
            </a:r>
            <a:endParaRPr lang="ru-RU" sz="1400" dirty="0"/>
          </a:p>
          <a:p>
            <a:r>
              <a:rPr lang="ru-RU" b="1" dirty="0">
                <a:solidFill>
                  <a:srgbClr val="7030A0"/>
                </a:solidFill>
              </a:rPr>
              <a:t>Влияние на эффективность:</a:t>
            </a:r>
            <a:endParaRPr lang="ru-RU" dirty="0">
              <a:solidFill>
                <a:srgbClr val="7030A0"/>
              </a:solidFill>
            </a:endParaRPr>
          </a:p>
          <a:p>
            <a:pPr lvl="1"/>
            <a:r>
              <a:rPr lang="ru-RU" dirty="0" smtClean="0"/>
              <a:t>-Повышение производительности.</a:t>
            </a:r>
            <a:endParaRPr lang="ru-RU" dirty="0"/>
          </a:p>
          <a:p>
            <a:pPr lvl="1"/>
            <a:r>
              <a:rPr lang="ru-RU" dirty="0" smtClean="0"/>
              <a:t>-Снижение издержек.</a:t>
            </a:r>
            <a:endParaRPr lang="ru-RU" dirty="0"/>
          </a:p>
          <a:p>
            <a:pPr lvl="1"/>
            <a:r>
              <a:rPr lang="ru-RU" dirty="0" smtClean="0"/>
              <a:t>-Улучшение качества.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708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16632"/>
            <a:ext cx="8784976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Производственный процесс</a:t>
            </a:r>
            <a:r>
              <a:rPr lang="ru-RU" sz="1600" dirty="0">
                <a:solidFill>
                  <a:srgbClr val="C00000"/>
                </a:solidFill>
              </a:rPr>
              <a:t> </a:t>
            </a:r>
            <a:r>
              <a:rPr lang="ru-RU" sz="1600" dirty="0"/>
              <a:t>— совокупность взаимосвязанных процессов воздействия человека при помощи орудий труда на предметы труда, в результате которых предметы труда превращаются в готовую продукцию.</a:t>
            </a:r>
          </a:p>
          <a:p>
            <a:r>
              <a:rPr lang="ru-RU" sz="1600" b="1" dirty="0">
                <a:solidFill>
                  <a:srgbClr val="C00000"/>
                </a:solidFill>
              </a:rPr>
              <a:t>Основные стадии производственного процесса:</a:t>
            </a:r>
            <a:endParaRPr lang="ru-RU" sz="1600" dirty="0">
              <a:solidFill>
                <a:srgbClr val="C00000"/>
              </a:solidFill>
            </a:endParaRPr>
          </a:p>
          <a:p>
            <a:r>
              <a:rPr lang="ru-RU" sz="1600" dirty="0" smtClean="0"/>
              <a:t>-Заготовительная.</a:t>
            </a:r>
            <a:endParaRPr lang="ru-RU" sz="1600" dirty="0"/>
          </a:p>
          <a:p>
            <a:r>
              <a:rPr lang="ru-RU" sz="1600" dirty="0" smtClean="0"/>
              <a:t>-Обрабатывающая.</a:t>
            </a:r>
            <a:endParaRPr lang="ru-RU" sz="1600" dirty="0"/>
          </a:p>
          <a:p>
            <a:r>
              <a:rPr lang="ru-RU" sz="1600" dirty="0" smtClean="0"/>
              <a:t>-Сборочная.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Тип </a:t>
            </a:r>
            <a:r>
              <a:rPr lang="ru-RU" sz="1600" b="1" dirty="0">
                <a:solidFill>
                  <a:srgbClr val="C00000"/>
                </a:solidFill>
              </a:rPr>
              <a:t>производства</a:t>
            </a:r>
            <a:r>
              <a:rPr lang="ru-RU" sz="1600" dirty="0">
                <a:solidFill>
                  <a:srgbClr val="C00000"/>
                </a:solidFill>
              </a:rPr>
              <a:t> </a:t>
            </a:r>
            <a:r>
              <a:rPr lang="ru-RU" sz="1600" dirty="0"/>
              <a:t>— комплексная характеристика технических, организационных и экономических особенностей производства.</a:t>
            </a:r>
          </a:p>
          <a:p>
            <a:r>
              <a:rPr lang="ru-RU" sz="1600" dirty="0"/>
              <a:t>Основные типы:</a:t>
            </a:r>
          </a:p>
          <a:p>
            <a:r>
              <a:rPr lang="ru-RU" sz="1600" dirty="0" smtClean="0"/>
              <a:t>-Единичное производство.</a:t>
            </a:r>
            <a:endParaRPr lang="ru-RU" sz="1600" dirty="0"/>
          </a:p>
          <a:p>
            <a:r>
              <a:rPr lang="ru-RU" sz="1600" dirty="0" smtClean="0"/>
              <a:t>-Серийное производство.</a:t>
            </a:r>
            <a:endParaRPr lang="ru-RU" sz="1600" dirty="0"/>
          </a:p>
          <a:p>
            <a:r>
              <a:rPr lang="ru-RU" sz="1600" dirty="0" smtClean="0"/>
              <a:t>-Массовое производство.</a:t>
            </a:r>
            <a:endParaRPr lang="ru-RU" sz="1600" dirty="0"/>
          </a:p>
          <a:p>
            <a:r>
              <a:rPr lang="ru-RU" sz="1600" dirty="0" smtClean="0"/>
              <a:t>-Опытное производство.</a:t>
            </a:r>
            <a:endParaRPr lang="ru-RU" sz="1600" b="1" dirty="0"/>
          </a:p>
          <a:p>
            <a:r>
              <a:rPr lang="ru-RU" sz="1600" b="1" dirty="0" smtClean="0"/>
              <a:t> </a:t>
            </a:r>
            <a:r>
              <a:rPr lang="ru-RU" sz="1600" b="1" dirty="0">
                <a:solidFill>
                  <a:srgbClr val="C00000"/>
                </a:solidFill>
              </a:rPr>
              <a:t>Единичное </a:t>
            </a:r>
            <a:r>
              <a:rPr lang="ru-RU" sz="1600" b="1" dirty="0" smtClean="0">
                <a:solidFill>
                  <a:srgbClr val="C00000"/>
                </a:solidFill>
              </a:rPr>
              <a:t>производство.</a:t>
            </a:r>
            <a:endParaRPr lang="ru-RU" sz="1600" b="1" dirty="0">
              <a:solidFill>
                <a:srgbClr val="C00000"/>
              </a:solidFill>
            </a:endParaRPr>
          </a:p>
          <a:p>
            <a:r>
              <a:rPr lang="ru-RU" sz="1600" b="1" dirty="0">
                <a:solidFill>
                  <a:srgbClr val="7030A0"/>
                </a:solidFill>
              </a:rPr>
              <a:t>Характеристики:</a:t>
            </a:r>
            <a:endParaRPr lang="ru-RU" sz="1600" dirty="0">
              <a:solidFill>
                <a:srgbClr val="7030A0"/>
              </a:solidFill>
            </a:endParaRPr>
          </a:p>
          <a:p>
            <a:r>
              <a:rPr lang="ru-RU" sz="1600" dirty="0" smtClean="0"/>
              <a:t>-Малый </a:t>
            </a:r>
            <a:r>
              <a:rPr lang="ru-RU" sz="1600" dirty="0"/>
              <a:t>объём выпуска одинаковых </a:t>
            </a:r>
            <a:r>
              <a:rPr lang="ru-RU" sz="1600" dirty="0" smtClean="0"/>
              <a:t>изделий.</a:t>
            </a:r>
            <a:endParaRPr lang="ru-RU" sz="1600" dirty="0"/>
          </a:p>
          <a:p>
            <a:r>
              <a:rPr lang="ru-RU" sz="1600" dirty="0" smtClean="0"/>
              <a:t>-Отсутствие </a:t>
            </a:r>
            <a:r>
              <a:rPr lang="ru-RU" sz="1600" dirty="0"/>
              <a:t>повторного </a:t>
            </a:r>
            <a:r>
              <a:rPr lang="ru-RU" sz="1600" dirty="0" smtClean="0"/>
              <a:t>изготовления.</a:t>
            </a:r>
            <a:endParaRPr lang="ru-RU" sz="1600" dirty="0"/>
          </a:p>
          <a:p>
            <a:r>
              <a:rPr lang="ru-RU" sz="1600" dirty="0" smtClean="0"/>
              <a:t>-Коэффициент </a:t>
            </a:r>
            <a:r>
              <a:rPr lang="ru-RU" sz="1600" dirty="0"/>
              <a:t>закрепления операций &gt; </a:t>
            </a:r>
            <a:r>
              <a:rPr lang="ru-RU" sz="1600" dirty="0" smtClean="0"/>
              <a:t>40.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Особенности</a:t>
            </a:r>
            <a:r>
              <a:rPr lang="ru-RU" sz="1600" b="1" dirty="0">
                <a:solidFill>
                  <a:srgbClr val="7030A0"/>
                </a:solidFill>
              </a:rPr>
              <a:t>:</a:t>
            </a:r>
            <a:endParaRPr lang="ru-RU" sz="1600" dirty="0">
              <a:solidFill>
                <a:srgbClr val="7030A0"/>
              </a:solidFill>
            </a:endParaRPr>
          </a:p>
          <a:p>
            <a:r>
              <a:rPr lang="ru-RU" sz="1600" dirty="0" smtClean="0"/>
              <a:t>-Широкая номенклатура.</a:t>
            </a:r>
            <a:endParaRPr lang="ru-RU" sz="1600" dirty="0"/>
          </a:p>
          <a:p>
            <a:r>
              <a:rPr lang="ru-RU" sz="1600" dirty="0" smtClean="0"/>
              <a:t>-Универсальное оборудование.</a:t>
            </a:r>
            <a:endParaRPr lang="ru-RU" sz="1600" dirty="0"/>
          </a:p>
          <a:p>
            <a:r>
              <a:rPr lang="ru-RU" sz="1600" dirty="0" smtClean="0"/>
              <a:t>-Высококвалифицированные рабочие.</a:t>
            </a:r>
            <a:endParaRPr lang="ru-RU" sz="1600" dirty="0"/>
          </a:p>
          <a:p>
            <a:r>
              <a:rPr lang="ru-RU" sz="1600" dirty="0" smtClean="0"/>
              <a:t>-Технологические </a:t>
            </a:r>
            <a:r>
              <a:rPr lang="ru-RU" sz="1600" dirty="0"/>
              <a:t>процессы разрабатываются </a:t>
            </a:r>
            <a:r>
              <a:rPr lang="ru-RU" sz="1600" dirty="0" smtClean="0"/>
              <a:t>укрупненно.</a:t>
            </a:r>
            <a:endParaRPr lang="ru-RU" sz="1600" dirty="0"/>
          </a:p>
          <a:p>
            <a:endParaRPr lang="ru-RU" sz="1600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845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16632"/>
            <a:ext cx="8712968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</a:rPr>
              <a:t>Серийное </a:t>
            </a:r>
            <a:r>
              <a:rPr lang="ru-RU" sz="1400" b="1" dirty="0" smtClean="0">
                <a:solidFill>
                  <a:srgbClr val="C00000"/>
                </a:solidFill>
              </a:rPr>
              <a:t>производство.</a:t>
            </a:r>
            <a:endParaRPr lang="ru-RU" sz="1400" b="1" dirty="0">
              <a:solidFill>
                <a:srgbClr val="C00000"/>
              </a:solidFill>
            </a:endParaRPr>
          </a:p>
          <a:p>
            <a:r>
              <a:rPr lang="ru-RU" sz="1400" b="1" dirty="0">
                <a:solidFill>
                  <a:srgbClr val="7030A0"/>
                </a:solidFill>
              </a:rPr>
              <a:t>Характеристики:</a:t>
            </a:r>
            <a:endParaRPr lang="ru-RU" sz="1400" dirty="0">
              <a:solidFill>
                <a:srgbClr val="7030A0"/>
              </a:solidFill>
            </a:endParaRPr>
          </a:p>
          <a:p>
            <a:r>
              <a:rPr lang="ru-RU" sz="1400" dirty="0"/>
              <a:t>Изготовление изделий периодически повторяющимися </a:t>
            </a:r>
            <a:r>
              <a:rPr lang="ru-RU" sz="1400" dirty="0" smtClean="0"/>
              <a:t>партиями.</a:t>
            </a:r>
            <a:endParaRPr lang="ru-RU" sz="1400" dirty="0"/>
          </a:p>
          <a:p>
            <a:r>
              <a:rPr lang="ru-RU" sz="1400" dirty="0"/>
              <a:t>Коэффициент закрепления операций:</a:t>
            </a:r>
          </a:p>
          <a:p>
            <a:pPr lvl="1"/>
            <a:r>
              <a:rPr lang="ru-RU" sz="1400" dirty="0" smtClean="0"/>
              <a:t>-Мелкосерийное</a:t>
            </a:r>
            <a:r>
              <a:rPr lang="ru-RU" sz="1400" dirty="0"/>
              <a:t>: </a:t>
            </a:r>
            <a:r>
              <a:rPr lang="ru-RU" sz="1400" dirty="0" smtClean="0"/>
              <a:t>21–40.</a:t>
            </a:r>
            <a:endParaRPr lang="ru-RU" sz="1400" dirty="0"/>
          </a:p>
          <a:p>
            <a:pPr lvl="1"/>
            <a:r>
              <a:rPr lang="ru-RU" sz="1400" dirty="0" smtClean="0"/>
              <a:t>-Среднесерийное</a:t>
            </a:r>
            <a:r>
              <a:rPr lang="ru-RU" sz="1400" dirty="0"/>
              <a:t>: </a:t>
            </a:r>
            <a:r>
              <a:rPr lang="ru-RU" sz="1400" dirty="0" smtClean="0"/>
              <a:t>11–20.</a:t>
            </a:r>
            <a:endParaRPr lang="ru-RU" sz="1400" dirty="0"/>
          </a:p>
          <a:p>
            <a:pPr lvl="1"/>
            <a:r>
              <a:rPr lang="ru-RU" sz="1400" dirty="0" smtClean="0"/>
              <a:t>-Крупносерийное</a:t>
            </a:r>
            <a:r>
              <a:rPr lang="ru-RU" sz="1400" dirty="0"/>
              <a:t>: </a:t>
            </a:r>
            <a:r>
              <a:rPr lang="ru-RU" sz="1400" dirty="0" smtClean="0"/>
              <a:t>1–10.</a:t>
            </a:r>
            <a:endParaRPr lang="ru-RU" sz="1400" dirty="0"/>
          </a:p>
          <a:p>
            <a:r>
              <a:rPr lang="ru-RU" sz="1400" b="1" dirty="0">
                <a:solidFill>
                  <a:srgbClr val="7030A0"/>
                </a:solidFill>
              </a:rPr>
              <a:t>Особенности:</a:t>
            </a:r>
            <a:endParaRPr lang="ru-RU" sz="1400" dirty="0">
              <a:solidFill>
                <a:srgbClr val="7030A0"/>
              </a:solidFill>
            </a:endParaRPr>
          </a:p>
          <a:p>
            <a:r>
              <a:rPr lang="ru-RU" sz="1400" dirty="0" smtClean="0"/>
              <a:t>-Специализация участков.</a:t>
            </a:r>
            <a:endParaRPr lang="ru-RU" sz="1400" dirty="0"/>
          </a:p>
          <a:p>
            <a:r>
              <a:rPr lang="ru-RU" sz="1400" dirty="0" smtClean="0"/>
              <a:t>-Групповая </a:t>
            </a:r>
            <a:r>
              <a:rPr lang="ru-RU" sz="1400" dirty="0"/>
              <a:t>обработка </a:t>
            </a:r>
            <a:r>
              <a:rPr lang="ru-RU" sz="1400" dirty="0" smtClean="0"/>
              <a:t>деталей.</a:t>
            </a:r>
            <a:endParaRPr lang="ru-RU" sz="1400" dirty="0"/>
          </a:p>
          <a:p>
            <a:r>
              <a:rPr lang="ru-RU" sz="1400" dirty="0" smtClean="0"/>
              <a:t>-Меньшая </a:t>
            </a:r>
            <a:r>
              <a:rPr lang="ru-RU" sz="1400" dirty="0"/>
              <a:t>трудоёмкость по сравнению с </a:t>
            </a:r>
            <a:r>
              <a:rPr lang="ru-RU" sz="1400" dirty="0" smtClean="0"/>
              <a:t>единичным.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Массовое производство.</a:t>
            </a:r>
            <a:endParaRPr lang="ru-RU" sz="1400" b="1" dirty="0">
              <a:solidFill>
                <a:srgbClr val="C00000"/>
              </a:solidFill>
            </a:endParaRPr>
          </a:p>
          <a:p>
            <a:r>
              <a:rPr lang="ru-RU" sz="1400" b="1" dirty="0">
                <a:solidFill>
                  <a:srgbClr val="7030A0"/>
                </a:solidFill>
              </a:rPr>
              <a:t>Характеристики:</a:t>
            </a:r>
            <a:endParaRPr lang="ru-RU" sz="1400" dirty="0">
              <a:solidFill>
                <a:srgbClr val="7030A0"/>
              </a:solidFill>
            </a:endParaRPr>
          </a:p>
          <a:p>
            <a:r>
              <a:rPr lang="ru-RU" sz="1400" dirty="0" smtClean="0"/>
              <a:t>-Большой </a:t>
            </a:r>
            <a:r>
              <a:rPr lang="ru-RU" sz="1400" dirty="0"/>
              <a:t>объём выпуска </a:t>
            </a:r>
            <a:r>
              <a:rPr lang="ru-RU" sz="1400" dirty="0" smtClean="0"/>
              <a:t>изделий.</a:t>
            </a:r>
            <a:endParaRPr lang="ru-RU" sz="1400" dirty="0"/>
          </a:p>
          <a:p>
            <a:r>
              <a:rPr lang="ru-RU" sz="1400" dirty="0" smtClean="0"/>
              <a:t>-Непрерывное производство.</a:t>
            </a:r>
            <a:endParaRPr lang="ru-RU" sz="1400" dirty="0"/>
          </a:p>
          <a:p>
            <a:r>
              <a:rPr lang="ru-RU" sz="1400" dirty="0" smtClean="0"/>
              <a:t>-Коэффициент </a:t>
            </a:r>
            <a:r>
              <a:rPr lang="ru-RU" sz="1400" dirty="0"/>
              <a:t>закрепления операций = </a:t>
            </a:r>
            <a:r>
              <a:rPr lang="ru-RU" sz="1400" dirty="0" smtClean="0"/>
              <a:t>1.</a:t>
            </a:r>
            <a:endParaRPr lang="ru-RU" sz="1400" dirty="0"/>
          </a:p>
          <a:p>
            <a:r>
              <a:rPr lang="ru-RU" sz="1400" b="1" dirty="0">
                <a:solidFill>
                  <a:srgbClr val="7030A0"/>
                </a:solidFill>
              </a:rPr>
              <a:t>Особенности:</a:t>
            </a:r>
            <a:endParaRPr lang="ru-RU" sz="1400" dirty="0">
              <a:solidFill>
                <a:srgbClr val="7030A0"/>
              </a:solidFill>
            </a:endParaRPr>
          </a:p>
          <a:p>
            <a:r>
              <a:rPr lang="ru-RU" sz="1400" dirty="0" smtClean="0"/>
              <a:t>-Высокая специализация.</a:t>
            </a:r>
            <a:endParaRPr lang="ru-RU" sz="1400" dirty="0"/>
          </a:p>
          <a:p>
            <a:r>
              <a:rPr lang="ru-RU" sz="1400" dirty="0" smtClean="0"/>
              <a:t>-Автоматизация процессов.</a:t>
            </a:r>
            <a:endParaRPr lang="ru-RU" sz="1400" dirty="0"/>
          </a:p>
          <a:p>
            <a:r>
              <a:rPr lang="ru-RU" sz="1400" dirty="0" smtClean="0"/>
              <a:t>-Поточная организация.</a:t>
            </a:r>
            <a:endParaRPr lang="ru-RU" sz="1400" dirty="0"/>
          </a:p>
          <a:p>
            <a:r>
              <a:rPr lang="ru-RU" sz="1400" dirty="0" smtClean="0"/>
              <a:t>-Низкая себестоимость.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Опытное производство.</a:t>
            </a:r>
            <a:endParaRPr lang="ru-RU" sz="1400" b="1" dirty="0">
              <a:solidFill>
                <a:srgbClr val="C00000"/>
              </a:solidFill>
            </a:endParaRPr>
          </a:p>
          <a:p>
            <a:r>
              <a:rPr lang="ru-RU" sz="1400" b="1" dirty="0">
                <a:solidFill>
                  <a:srgbClr val="7030A0"/>
                </a:solidFill>
              </a:rPr>
              <a:t>Особенности:</a:t>
            </a:r>
            <a:endParaRPr lang="ru-RU" sz="1400" dirty="0">
              <a:solidFill>
                <a:srgbClr val="7030A0"/>
              </a:solidFill>
            </a:endParaRPr>
          </a:p>
          <a:p>
            <a:r>
              <a:rPr lang="ru-RU" sz="1400" dirty="0" smtClean="0"/>
              <a:t>-Изготовление </a:t>
            </a:r>
            <a:r>
              <a:rPr lang="ru-RU" sz="1400" dirty="0"/>
              <a:t>опытных </a:t>
            </a:r>
            <a:r>
              <a:rPr lang="ru-RU" sz="1400" dirty="0" smtClean="0"/>
              <a:t>образцов.</a:t>
            </a:r>
            <a:endParaRPr lang="ru-RU" sz="1400" dirty="0"/>
          </a:p>
          <a:p>
            <a:r>
              <a:rPr lang="ru-RU" sz="1400" dirty="0" smtClean="0"/>
              <a:t>-Высокая гибкость.</a:t>
            </a:r>
            <a:endParaRPr lang="ru-RU" sz="1400" dirty="0"/>
          </a:p>
          <a:p>
            <a:r>
              <a:rPr lang="ru-RU" sz="1400" dirty="0" smtClean="0"/>
              <a:t>-Универсальное оборудование.</a:t>
            </a:r>
            <a:endParaRPr lang="ru-RU" sz="1400" dirty="0"/>
          </a:p>
          <a:p>
            <a:r>
              <a:rPr lang="ru-RU" sz="1400" dirty="0" smtClean="0"/>
              <a:t>-Совмещение профессий.</a:t>
            </a:r>
            <a:endParaRPr lang="ru-RU" sz="1400" dirty="0"/>
          </a:p>
          <a:p>
            <a:r>
              <a:rPr lang="ru-RU" sz="1400" dirty="0" smtClean="0"/>
              <a:t>-Тщательный </a:t>
            </a:r>
            <a:r>
              <a:rPr lang="ru-RU" sz="1400" dirty="0"/>
              <a:t>контроль </a:t>
            </a:r>
            <a:r>
              <a:rPr lang="ru-RU" sz="1400" dirty="0" smtClean="0"/>
              <a:t>качества.</a:t>
            </a:r>
            <a:endParaRPr lang="ru-RU" sz="1400" dirty="0"/>
          </a:p>
          <a:p>
            <a:endParaRPr lang="ru-RU" sz="1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217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16633"/>
            <a:ext cx="889248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Методы организации производственных </a:t>
            </a:r>
            <a:r>
              <a:rPr lang="ru-RU" b="1" dirty="0" smtClean="0">
                <a:solidFill>
                  <a:srgbClr val="C00000"/>
                </a:solidFill>
              </a:rPr>
              <a:t>процессов.</a:t>
            </a:r>
            <a:endParaRPr lang="ru-RU" b="1" dirty="0">
              <a:solidFill>
                <a:srgbClr val="C00000"/>
              </a:solidFill>
            </a:endParaRPr>
          </a:p>
          <a:p>
            <a:r>
              <a:rPr lang="ru-RU" b="1" dirty="0">
                <a:solidFill>
                  <a:srgbClr val="7030A0"/>
                </a:solidFill>
              </a:rPr>
              <a:t>Поточное производство: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 smtClean="0"/>
              <a:t>-Прямолинейная форма.</a:t>
            </a:r>
            <a:endParaRPr lang="ru-RU" dirty="0"/>
          </a:p>
          <a:p>
            <a:r>
              <a:rPr lang="ru-RU" dirty="0" smtClean="0"/>
              <a:t>-Высокая </a:t>
            </a:r>
            <a:r>
              <a:rPr lang="ru-RU" dirty="0"/>
              <a:t>степень </a:t>
            </a:r>
            <a:r>
              <a:rPr lang="ru-RU" dirty="0" smtClean="0"/>
              <a:t>автоматизации.</a:t>
            </a:r>
            <a:endParaRPr lang="ru-RU" dirty="0"/>
          </a:p>
          <a:p>
            <a:r>
              <a:rPr lang="ru-RU" dirty="0" smtClean="0"/>
              <a:t>-Ритмичность операций.</a:t>
            </a:r>
            <a:endParaRPr lang="ru-RU" dirty="0"/>
          </a:p>
          <a:p>
            <a:r>
              <a:rPr lang="ru-RU" b="1" dirty="0" err="1">
                <a:solidFill>
                  <a:srgbClr val="7030A0"/>
                </a:solidFill>
              </a:rPr>
              <a:t>Непоточное</a:t>
            </a:r>
            <a:r>
              <a:rPr lang="ru-RU" b="1" dirty="0">
                <a:solidFill>
                  <a:srgbClr val="7030A0"/>
                </a:solidFill>
              </a:rPr>
              <a:t> производство</a:t>
            </a:r>
            <a:r>
              <a:rPr lang="ru-RU" b="1" dirty="0"/>
              <a:t>:</a:t>
            </a:r>
            <a:endParaRPr lang="ru-RU" dirty="0"/>
          </a:p>
          <a:p>
            <a:r>
              <a:rPr lang="ru-RU" dirty="0" smtClean="0"/>
              <a:t>-Технологическая форма.</a:t>
            </a:r>
            <a:endParaRPr lang="ru-RU" dirty="0"/>
          </a:p>
          <a:p>
            <a:r>
              <a:rPr lang="ru-RU" dirty="0" smtClean="0"/>
              <a:t>-Групповая организация.</a:t>
            </a:r>
            <a:endParaRPr lang="ru-RU" dirty="0"/>
          </a:p>
          <a:p>
            <a:r>
              <a:rPr lang="ru-RU" dirty="0" smtClean="0"/>
              <a:t>-Гибкость процессов.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Автоматическое производство.</a:t>
            </a:r>
            <a:endParaRPr lang="ru-RU" b="1" dirty="0">
              <a:solidFill>
                <a:srgbClr val="C00000"/>
              </a:solidFill>
            </a:endParaRPr>
          </a:p>
          <a:p>
            <a:r>
              <a:rPr lang="ru-RU" b="1" dirty="0">
                <a:solidFill>
                  <a:srgbClr val="7030A0"/>
                </a:solidFill>
              </a:rPr>
              <a:t>Основные характеристики</a:t>
            </a:r>
            <a:r>
              <a:rPr lang="ru-RU" b="1" dirty="0"/>
              <a:t>:</a:t>
            </a:r>
            <a:endParaRPr lang="ru-RU" dirty="0"/>
          </a:p>
          <a:p>
            <a:r>
              <a:rPr lang="ru-RU" dirty="0" smtClean="0"/>
              <a:t>-Полная </a:t>
            </a:r>
            <a:r>
              <a:rPr lang="ru-RU" dirty="0"/>
              <a:t>или частичная </a:t>
            </a:r>
            <a:r>
              <a:rPr lang="ru-RU" dirty="0" smtClean="0"/>
              <a:t>автоматизация.</a:t>
            </a:r>
            <a:endParaRPr lang="ru-RU" dirty="0"/>
          </a:p>
          <a:p>
            <a:r>
              <a:rPr lang="ru-RU" dirty="0" smtClean="0"/>
              <a:t>-Автоматические линии.</a:t>
            </a:r>
            <a:endParaRPr lang="ru-RU" dirty="0"/>
          </a:p>
          <a:p>
            <a:r>
              <a:rPr lang="ru-RU" dirty="0" smtClean="0"/>
              <a:t>-Роботизированные комплексы.</a:t>
            </a:r>
            <a:endParaRPr lang="ru-RU" dirty="0"/>
          </a:p>
          <a:p>
            <a:r>
              <a:rPr lang="ru-RU" dirty="0" smtClean="0"/>
              <a:t>-Минимальный </a:t>
            </a:r>
            <a:r>
              <a:rPr lang="ru-RU" dirty="0"/>
              <a:t>контроль </a:t>
            </a:r>
            <a:r>
              <a:rPr lang="ru-RU" dirty="0" smtClean="0"/>
              <a:t>человека.</a:t>
            </a:r>
            <a:endParaRPr lang="ru-RU" dirty="0"/>
          </a:p>
          <a:p>
            <a:r>
              <a:rPr lang="ru-RU" b="1" dirty="0">
                <a:solidFill>
                  <a:srgbClr val="7030A0"/>
                </a:solidFill>
              </a:rPr>
              <a:t>Преимущества: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 smtClean="0"/>
              <a:t>-Высокая производительность.</a:t>
            </a:r>
            <a:endParaRPr lang="ru-RU" dirty="0"/>
          </a:p>
          <a:p>
            <a:r>
              <a:rPr lang="ru-RU" dirty="0" smtClean="0"/>
              <a:t>-Стабильность качества.</a:t>
            </a:r>
            <a:endParaRPr lang="ru-RU" dirty="0"/>
          </a:p>
          <a:p>
            <a:r>
              <a:rPr lang="ru-RU" dirty="0" smtClean="0"/>
              <a:t>-Снижение себестоимости.</a:t>
            </a:r>
            <a:endParaRPr lang="ru-RU" dirty="0"/>
          </a:p>
          <a:p>
            <a:r>
              <a:rPr lang="ru-RU" dirty="0" smtClean="0"/>
              <a:t>-Экономия </a:t>
            </a:r>
            <a:r>
              <a:rPr lang="ru-RU" dirty="0"/>
              <a:t>трудовых </a:t>
            </a:r>
            <a:r>
              <a:rPr lang="ru-RU" dirty="0" smtClean="0"/>
              <a:t>ресурсов.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165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4664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44625"/>
            <a:ext cx="8856984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Вопросы по теме № 3.</a:t>
            </a:r>
          </a:p>
          <a:p>
            <a:r>
              <a:rPr lang="ru-RU" sz="1400" dirty="0" smtClean="0"/>
              <a:t>1.Что </a:t>
            </a:r>
            <a:r>
              <a:rPr lang="ru-RU" sz="1400" dirty="0"/>
              <a:t>такое производственная структура предприятия и какие основные элементы она включает</a:t>
            </a:r>
            <a:r>
              <a:rPr lang="ru-RU" sz="1400" dirty="0" smtClean="0"/>
              <a:t>?</a:t>
            </a:r>
          </a:p>
          <a:p>
            <a:r>
              <a:rPr lang="ru-RU" sz="1400" dirty="0" smtClean="0"/>
              <a:t>2. </a:t>
            </a:r>
            <a:r>
              <a:rPr lang="ru-RU" sz="1400" dirty="0"/>
              <a:t>Какие факторы влияют на формирование производственной структуры предприятия</a:t>
            </a:r>
            <a:r>
              <a:rPr lang="ru-RU" sz="1400" dirty="0" smtClean="0"/>
              <a:t>?</a:t>
            </a:r>
            <a:r>
              <a:rPr lang="ru-RU" sz="1400" dirty="0"/>
              <a:t> </a:t>
            </a:r>
            <a:endParaRPr lang="ru-RU" sz="1400" dirty="0" smtClean="0"/>
          </a:p>
          <a:p>
            <a:r>
              <a:rPr lang="ru-RU" sz="1400" dirty="0" smtClean="0"/>
              <a:t>3.Дайте </a:t>
            </a:r>
            <a:r>
              <a:rPr lang="ru-RU" sz="1400" dirty="0"/>
              <a:t>характеристику основного производства предприятия. </a:t>
            </a:r>
            <a:endParaRPr lang="ru-RU" sz="1400" dirty="0" smtClean="0"/>
          </a:p>
          <a:p>
            <a:r>
              <a:rPr lang="ru-RU" sz="1400" dirty="0" smtClean="0"/>
              <a:t>4.Какие </a:t>
            </a:r>
            <a:r>
              <a:rPr lang="ru-RU" sz="1400" dirty="0"/>
              <a:t>типы цехов входят в его состав?</a:t>
            </a:r>
          </a:p>
          <a:p>
            <a:r>
              <a:rPr lang="ru-RU" sz="1400" dirty="0" smtClean="0"/>
              <a:t>5.Что </a:t>
            </a:r>
            <a:r>
              <a:rPr lang="ru-RU" sz="1400" dirty="0"/>
              <a:t>представляют собой вспомогательные цехи предприятия и какие функции они выполняют?</a:t>
            </a:r>
          </a:p>
          <a:p>
            <a:r>
              <a:rPr lang="ru-RU" sz="1400" dirty="0" smtClean="0"/>
              <a:t>6.Опишите </a:t>
            </a:r>
            <a:r>
              <a:rPr lang="ru-RU" sz="1400" dirty="0"/>
              <a:t>обслуживающие подразделения предприятия и их назначение.</a:t>
            </a:r>
          </a:p>
          <a:p>
            <a:r>
              <a:rPr lang="ru-RU" sz="1400" dirty="0" smtClean="0"/>
              <a:t>7.Что </a:t>
            </a:r>
            <a:r>
              <a:rPr lang="ru-RU" sz="1400" dirty="0"/>
              <a:t>такое подсобное производство и какова его роль на предприятии?</a:t>
            </a:r>
          </a:p>
          <a:p>
            <a:r>
              <a:rPr lang="ru-RU" sz="1400" dirty="0" smtClean="0"/>
              <a:t>8.Дайте </a:t>
            </a:r>
            <a:r>
              <a:rPr lang="ru-RU" sz="1400" dirty="0"/>
              <a:t>определение побочного производства и объясните его </a:t>
            </a:r>
            <a:r>
              <a:rPr lang="ru-RU" sz="1400" dirty="0" smtClean="0"/>
              <a:t>значение.</a:t>
            </a:r>
            <a:r>
              <a:rPr lang="ru-RU" sz="1400" b="1" dirty="0"/>
              <a:t> </a:t>
            </a:r>
            <a:endParaRPr lang="ru-RU" sz="1400" b="1" dirty="0" smtClean="0"/>
          </a:p>
          <a:p>
            <a:r>
              <a:rPr lang="ru-RU" sz="1400" dirty="0" smtClean="0"/>
              <a:t>9.В </a:t>
            </a:r>
            <a:r>
              <a:rPr lang="ru-RU" sz="1400" dirty="0"/>
              <a:t>чём заключается взаимосвязь между различными видами производств на предприятии</a:t>
            </a:r>
            <a:r>
              <a:rPr lang="ru-RU" sz="1400" dirty="0" smtClean="0"/>
              <a:t>?</a:t>
            </a:r>
          </a:p>
          <a:p>
            <a:r>
              <a:rPr lang="ru-RU" sz="1400" dirty="0" smtClean="0"/>
              <a:t>10.Что </a:t>
            </a:r>
            <a:r>
              <a:rPr lang="ru-RU" sz="1400" dirty="0"/>
              <a:t>входит в состав производственной инфраструктуры предприятия?</a:t>
            </a:r>
          </a:p>
          <a:p>
            <a:r>
              <a:rPr lang="ru-RU" sz="1400" dirty="0" smtClean="0"/>
              <a:t>11.Какие </a:t>
            </a:r>
            <a:r>
              <a:rPr lang="ru-RU" sz="1400" dirty="0"/>
              <a:t>основные функции выполняет производственная инфраструктура в деятельности предприятия?</a:t>
            </a:r>
          </a:p>
          <a:p>
            <a:r>
              <a:rPr lang="ru-RU" sz="1400" dirty="0" smtClean="0"/>
              <a:t>12.Как </a:t>
            </a:r>
            <a:r>
              <a:rPr lang="ru-RU" sz="1400" dirty="0"/>
              <a:t>производственная инфраструктура влияет на эффективность производственного процесса?</a:t>
            </a:r>
          </a:p>
          <a:p>
            <a:r>
              <a:rPr lang="ru-RU" sz="1400" dirty="0" smtClean="0"/>
              <a:t>13.Что </a:t>
            </a:r>
            <a:r>
              <a:rPr lang="ru-RU" sz="1400" dirty="0"/>
              <a:t>понимается под организационной структурой управления предприятием?</a:t>
            </a:r>
          </a:p>
          <a:p>
            <a:r>
              <a:rPr lang="ru-RU" sz="1400" dirty="0" smtClean="0"/>
              <a:t>14.Какие </a:t>
            </a:r>
            <a:r>
              <a:rPr lang="ru-RU" sz="1400" dirty="0"/>
              <a:t>основные элементы включает в себя организационная структура управления?</a:t>
            </a:r>
          </a:p>
          <a:p>
            <a:r>
              <a:rPr lang="ru-RU" sz="1400" dirty="0" smtClean="0"/>
              <a:t>15.Каковы </a:t>
            </a:r>
            <a:r>
              <a:rPr lang="ru-RU" sz="1400" dirty="0"/>
              <a:t>принципы построения организационной структуры управления предприятием?</a:t>
            </a:r>
          </a:p>
          <a:p>
            <a:r>
              <a:rPr lang="ru-RU" sz="1400" dirty="0" smtClean="0"/>
              <a:t>16.Перечислите </a:t>
            </a:r>
            <a:r>
              <a:rPr lang="ru-RU" sz="1400" dirty="0"/>
              <a:t>основные типы организационных структур управления предприятием.</a:t>
            </a:r>
          </a:p>
          <a:p>
            <a:r>
              <a:rPr lang="ru-RU" sz="1400" dirty="0" smtClean="0"/>
              <a:t>17.В </a:t>
            </a:r>
            <a:r>
              <a:rPr lang="ru-RU" sz="1400" dirty="0"/>
              <a:t>каких отраслях наиболее распространены линейная, функциональная и </a:t>
            </a:r>
            <a:r>
              <a:rPr lang="ru-RU" sz="1400" dirty="0" err="1"/>
              <a:t>дивизиональная</a:t>
            </a:r>
            <a:r>
              <a:rPr lang="ru-RU" sz="1400" dirty="0"/>
              <a:t> структуры управления?</a:t>
            </a:r>
          </a:p>
          <a:p>
            <a:r>
              <a:rPr lang="ru-RU" sz="1400" dirty="0" smtClean="0"/>
              <a:t>18.Как </a:t>
            </a:r>
            <a:r>
              <a:rPr lang="ru-RU" sz="1400" dirty="0"/>
              <a:t>выбор типа управленческой структуры зависит от масштаба и специфики деятельности предприятия?</a:t>
            </a:r>
          </a:p>
          <a:p>
            <a:r>
              <a:rPr lang="ru-RU" sz="1400" dirty="0" smtClean="0"/>
              <a:t>19.Что </a:t>
            </a:r>
            <a:r>
              <a:rPr lang="ru-RU" sz="1400" dirty="0"/>
              <a:t>понимается под типом производства?</a:t>
            </a:r>
          </a:p>
          <a:p>
            <a:r>
              <a:rPr lang="ru-RU" sz="1400" dirty="0" smtClean="0"/>
              <a:t>20.В </a:t>
            </a:r>
            <a:r>
              <a:rPr lang="ru-RU" sz="1400" dirty="0"/>
              <a:t>чем заключаются основные характеристики массового типа производства?</a:t>
            </a:r>
          </a:p>
          <a:p>
            <a:r>
              <a:rPr lang="ru-RU" sz="1400" dirty="0" smtClean="0"/>
              <a:t>21.Каковы </a:t>
            </a:r>
            <a:r>
              <a:rPr lang="ru-RU" sz="1400" dirty="0"/>
              <a:t>особенности серийного типа производства?</a:t>
            </a:r>
          </a:p>
          <a:p>
            <a:r>
              <a:rPr lang="ru-RU" sz="1400" dirty="0" smtClean="0"/>
              <a:t>22.Какие </a:t>
            </a:r>
            <a:r>
              <a:rPr lang="ru-RU" sz="1400" dirty="0"/>
              <a:t>характерные черты присущи единичному типу производства?</a:t>
            </a:r>
          </a:p>
          <a:p>
            <a:r>
              <a:rPr lang="ru-RU" sz="1400" dirty="0" smtClean="0"/>
              <a:t>23.Что </a:t>
            </a:r>
            <a:r>
              <a:rPr lang="ru-RU" sz="1400" dirty="0"/>
              <a:t>такое специализация производства?</a:t>
            </a:r>
          </a:p>
          <a:p>
            <a:r>
              <a:rPr lang="ru-RU" sz="1400" dirty="0" smtClean="0"/>
              <a:t>24.Какие </a:t>
            </a:r>
            <a:r>
              <a:rPr lang="ru-RU" sz="1400" dirty="0"/>
              <a:t>существуют формы специализации производственных подразделений?</a:t>
            </a:r>
          </a:p>
          <a:p>
            <a:r>
              <a:rPr lang="ru-RU" sz="1400" dirty="0" smtClean="0"/>
              <a:t>25.Как </a:t>
            </a:r>
            <a:r>
              <a:rPr lang="ru-RU" sz="1400" dirty="0"/>
              <a:t>уровень специализации влияет на эффективность производственного процесса?</a:t>
            </a:r>
          </a:p>
          <a:p>
            <a:r>
              <a:rPr lang="ru-RU" sz="1400" dirty="0" smtClean="0"/>
              <a:t>26.В </a:t>
            </a:r>
            <a:r>
              <a:rPr lang="ru-RU" sz="1400" dirty="0"/>
              <a:t>каких случаях целесообразно повышать или снижать уровень специализации производства?</a:t>
            </a:r>
          </a:p>
          <a:p>
            <a:r>
              <a:rPr lang="ru-RU" sz="1400" dirty="0" smtClean="0"/>
              <a:t>27.Как </a:t>
            </a:r>
            <a:r>
              <a:rPr lang="ru-RU" sz="1400" dirty="0"/>
              <a:t>тип производства влияет на структуру управления предприятием?</a:t>
            </a:r>
          </a:p>
          <a:p>
            <a:r>
              <a:rPr lang="ru-RU" sz="1400" dirty="0" smtClean="0"/>
              <a:t>28.Какова </a:t>
            </a:r>
            <a:r>
              <a:rPr lang="ru-RU" sz="1400" dirty="0"/>
              <a:t>взаимосвязь между уровнем специализации и типом производственной структуры?</a:t>
            </a:r>
          </a:p>
          <a:p>
            <a:r>
              <a:rPr lang="ru-RU" sz="1400" dirty="0" smtClean="0"/>
              <a:t>29.Как </a:t>
            </a:r>
            <a:r>
              <a:rPr lang="ru-RU" sz="1400" dirty="0"/>
              <a:t>производственная инфраструктура поддерживает различные типы производства?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452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354983"/>
            <a:ext cx="864096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Вопросы по теме № 3.(Продолжение)</a:t>
            </a:r>
          </a:p>
          <a:p>
            <a:r>
              <a:rPr lang="ru-RU" sz="1400" dirty="0" smtClean="0"/>
              <a:t>30.По </a:t>
            </a:r>
            <a:r>
              <a:rPr lang="ru-RU" sz="1400" dirty="0"/>
              <a:t>каким критериям оценивается эффективность организационной структуры управления?</a:t>
            </a:r>
          </a:p>
          <a:p>
            <a:r>
              <a:rPr lang="ru-RU" sz="1400" dirty="0" smtClean="0"/>
              <a:t>31.Как </a:t>
            </a:r>
            <a:r>
              <a:rPr lang="ru-RU" sz="1400" dirty="0"/>
              <a:t>определить оптимальный уровень специализации для конкретного предприятия?</a:t>
            </a:r>
          </a:p>
          <a:p>
            <a:r>
              <a:rPr lang="ru-RU" sz="1400" dirty="0" smtClean="0"/>
              <a:t>32.Какие </a:t>
            </a:r>
            <a:r>
              <a:rPr lang="ru-RU" sz="1400" dirty="0"/>
              <a:t>показатели характеризуют эффективность производственной инфраструктуры</a:t>
            </a:r>
            <a:r>
              <a:rPr lang="ru-RU" sz="1400" dirty="0" smtClean="0"/>
              <a:t>?</a:t>
            </a:r>
            <a:r>
              <a:rPr lang="ru-RU" sz="1400" dirty="0"/>
              <a:t> </a:t>
            </a:r>
            <a:endParaRPr lang="ru-RU" sz="1400" dirty="0" smtClean="0"/>
          </a:p>
          <a:p>
            <a:r>
              <a:rPr lang="ru-RU" sz="1400" dirty="0" smtClean="0"/>
              <a:t>33.Какие </a:t>
            </a:r>
            <a:r>
              <a:rPr lang="ru-RU" sz="1400" dirty="0"/>
              <a:t>новые типы организационных структур появляются в современной практике управления?</a:t>
            </a:r>
          </a:p>
          <a:p>
            <a:r>
              <a:rPr lang="ru-RU" sz="1400" dirty="0" smtClean="0"/>
              <a:t>34.Как </a:t>
            </a:r>
            <a:r>
              <a:rPr lang="ru-RU" sz="1400" dirty="0" err="1"/>
              <a:t>цифровизация</a:t>
            </a:r>
            <a:r>
              <a:rPr lang="ru-RU" sz="1400" dirty="0"/>
              <a:t> влияет на структуру производственной инфраструктуры?</a:t>
            </a:r>
          </a:p>
          <a:p>
            <a:r>
              <a:rPr lang="ru-RU" sz="1400" dirty="0" smtClean="0"/>
              <a:t>35.Какие </a:t>
            </a:r>
            <a:r>
              <a:rPr lang="ru-RU" sz="1400" dirty="0"/>
              <a:t>тенденции развития специализации производства наблюдаются в современных условиях?</a:t>
            </a:r>
          </a:p>
          <a:p>
            <a:r>
              <a:rPr lang="ru-RU" sz="1400" dirty="0"/>
              <a:t> </a:t>
            </a:r>
            <a:r>
              <a:rPr lang="ru-RU" sz="1400" dirty="0" smtClean="0"/>
              <a:t>36.По </a:t>
            </a:r>
            <a:r>
              <a:rPr lang="ru-RU" sz="1400" dirty="0"/>
              <a:t>каким параметрам различаются единичное, серийное и массовое производство</a:t>
            </a:r>
            <a:r>
              <a:rPr lang="ru-RU" sz="1400" dirty="0" smtClean="0"/>
              <a:t>?</a:t>
            </a:r>
            <a:r>
              <a:rPr lang="ru-RU" sz="1400" dirty="0"/>
              <a:t> </a:t>
            </a:r>
            <a:endParaRPr lang="ru-RU" sz="1400" dirty="0" smtClean="0"/>
          </a:p>
          <a:p>
            <a:r>
              <a:rPr lang="ru-RU" sz="1400" dirty="0"/>
              <a:t> </a:t>
            </a:r>
            <a:r>
              <a:rPr lang="ru-RU" sz="1400" dirty="0" smtClean="0"/>
              <a:t>37.Какие </a:t>
            </a:r>
            <a:r>
              <a:rPr lang="ru-RU" sz="1400" dirty="0"/>
              <a:t>критерии необходимо учитывать при выборе типа производства для конкретного предприятия?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7728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WordPictureWatermark1674174671">
            <a:extLst>
              <a:ext uri="{FF2B5EF4-FFF2-40B4-BE49-F238E27FC236}">
                <a16:creationId xmlns:a16="http://schemas.microsoft.com/office/drawing/2014/main" xmlns="" id="{9612D52C-0ADB-4228-B689-DED6846B3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396" y="24808"/>
            <a:ext cx="3333208" cy="683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82CE011-A026-4495-91BC-C77ECACE08F2}"/>
              </a:ext>
            </a:extLst>
          </p:cNvPr>
          <p:cNvSpPr txBox="1"/>
          <p:nvPr/>
        </p:nvSpPr>
        <p:spPr>
          <a:xfrm>
            <a:off x="139825" y="364948"/>
            <a:ext cx="8995298" cy="5924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Уральский юридический институт МВД России.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x-none" sz="2400" b="1" smtClean="0">
                <a:solidFill>
                  <a:srgbClr val="FF0000"/>
                </a:solidFill>
              </a:rPr>
              <a:t>Тема </a:t>
            </a:r>
            <a:r>
              <a:rPr lang="ru-RU" sz="2400" b="1" dirty="0">
                <a:solidFill>
                  <a:srgbClr val="FF0000"/>
                </a:solidFill>
              </a:rPr>
              <a:t>4</a:t>
            </a:r>
            <a:r>
              <a:rPr lang="x-none" sz="2400" b="1" smtClean="0">
                <a:solidFill>
                  <a:srgbClr val="FF0000"/>
                </a:solidFill>
              </a:rPr>
              <a:t>. </a:t>
            </a:r>
            <a:r>
              <a:rPr lang="ru-RU" sz="2400" b="1" dirty="0" smtClean="0">
                <a:solidFill>
                  <a:srgbClr val="FF0000"/>
                </a:solidFill>
              </a:rPr>
              <a:t>Уставной капитал</a:t>
            </a:r>
            <a:r>
              <a:rPr lang="ru-RU" sz="2400" b="1" smtClean="0">
                <a:solidFill>
                  <a:srgbClr val="FF0000"/>
                </a:solidFill>
              </a:rPr>
              <a:t>, имущество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400" b="1" smtClean="0">
                <a:solidFill>
                  <a:srgbClr val="FF0000"/>
                </a:solidFill>
              </a:rPr>
              <a:t> и инфраструктура </a:t>
            </a:r>
            <a:r>
              <a:rPr lang="ru-RU" sz="2400" b="1" dirty="0" smtClean="0">
                <a:solidFill>
                  <a:srgbClr val="FF0000"/>
                </a:solidFill>
              </a:rPr>
              <a:t>предприятий.</a:t>
            </a:r>
            <a:endParaRPr lang="ru-RU" sz="2400" dirty="0">
              <a:solidFill>
                <a:srgbClr val="FF000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2800" noProof="0" dirty="0">
              <a:solidFill>
                <a:srgbClr val="C00000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КАФЕДРА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СОЦИАЛЬНО-ЭКОНОМИЧЕСКИХ ДИСЦИПЛИН,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Баженов Сергей Иванович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Доктор экономических наук,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профессор, член-корреспондент МАНЕБ,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Президент фонда, центр «Региональной экономической безопасности: теоретические аспекты, практика.»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Email</a:t>
            </a: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naukaservis@rambler.ru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Тел.: 8 922-181-40-15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www.b-si.ru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8AF7F89-E487-AB22-C2FE-ADF2DB4761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48680"/>
            <a:ext cx="928205" cy="148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574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4716" y="402161"/>
            <a:ext cx="86409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r>
              <a:rPr lang="ru-RU" sz="2400" b="1" dirty="0"/>
              <a:t>Классификация секторов экономики</a:t>
            </a:r>
          </a:p>
          <a:p>
            <a:r>
              <a:rPr lang="ru-RU" sz="2400" b="1" dirty="0"/>
              <a:t>По КИЕС (Классификация институциональных единиц по секторам):</a:t>
            </a:r>
            <a:endParaRPr lang="ru-RU" sz="2400" dirty="0"/>
          </a:p>
          <a:p>
            <a:r>
              <a:rPr lang="ru-RU" sz="2400" b="1" dirty="0"/>
              <a:t>Основные секторы:</a:t>
            </a:r>
            <a:endParaRPr lang="ru-RU" sz="2400" dirty="0"/>
          </a:p>
          <a:p>
            <a:r>
              <a:rPr lang="ru-RU" sz="2400" dirty="0"/>
              <a:t>Нефинансовые </a:t>
            </a:r>
            <a:r>
              <a:rPr lang="ru-RU" sz="2400" dirty="0" smtClean="0"/>
              <a:t>корпорации.</a:t>
            </a:r>
            <a:endParaRPr lang="ru-RU" sz="2400" dirty="0"/>
          </a:p>
          <a:p>
            <a:r>
              <a:rPr lang="ru-RU" sz="2400" dirty="0"/>
              <a:t>Финансовые </a:t>
            </a:r>
            <a:r>
              <a:rPr lang="ru-RU" sz="2400" dirty="0" smtClean="0"/>
              <a:t>корпорации.</a:t>
            </a:r>
            <a:endParaRPr lang="ru-RU" sz="2400" dirty="0"/>
          </a:p>
          <a:p>
            <a:r>
              <a:rPr lang="ru-RU" sz="2400" dirty="0"/>
              <a:t>Государственное </a:t>
            </a:r>
            <a:r>
              <a:rPr lang="ru-RU" sz="2400" dirty="0" smtClean="0"/>
              <a:t>управление.</a:t>
            </a:r>
            <a:endParaRPr lang="ru-RU" sz="2400" dirty="0"/>
          </a:p>
          <a:p>
            <a:r>
              <a:rPr lang="ru-RU" sz="2400" dirty="0"/>
              <a:t>Домашние </a:t>
            </a:r>
            <a:r>
              <a:rPr lang="ru-RU" sz="2400" dirty="0" smtClean="0"/>
              <a:t>хозяйства.</a:t>
            </a:r>
            <a:endParaRPr lang="ru-RU" sz="2400" dirty="0"/>
          </a:p>
          <a:p>
            <a:r>
              <a:rPr lang="ru-RU" sz="2400" dirty="0"/>
              <a:t>Некоммерческие организации.</a:t>
            </a:r>
          </a:p>
          <a:p>
            <a:r>
              <a:rPr lang="ru-RU" sz="2400" b="1" dirty="0"/>
              <a:t> Подсектора и субподсектора</a:t>
            </a:r>
          </a:p>
          <a:p>
            <a:r>
              <a:rPr lang="ru-RU" sz="2400" b="1" dirty="0"/>
              <a:t>Структура по уровням:</a:t>
            </a:r>
            <a:endParaRPr lang="ru-RU" sz="2400" dirty="0"/>
          </a:p>
          <a:p>
            <a:r>
              <a:rPr lang="ru-RU" sz="2400" b="1" dirty="0"/>
              <a:t>Сектор → Подсектор → Субподсектор</a:t>
            </a:r>
            <a:endParaRPr lang="ru-RU" sz="2400" dirty="0"/>
          </a:p>
          <a:p>
            <a:r>
              <a:rPr lang="ru-RU" sz="2400" dirty="0"/>
              <a:t>Примеры:</a:t>
            </a:r>
          </a:p>
          <a:p>
            <a:r>
              <a:rPr lang="ru-RU" sz="2400" dirty="0"/>
              <a:t>Промышленность → Тяжёлая промышленность → Металлургия</a:t>
            </a:r>
          </a:p>
          <a:p>
            <a:r>
              <a:rPr lang="ru-RU" sz="2400" dirty="0"/>
              <a:t>Сельское хозяйство → Животноводство → Скотоводство</a:t>
            </a:r>
          </a:p>
          <a:p>
            <a:r>
              <a:rPr lang="ru-RU" sz="2400" dirty="0"/>
              <a:t>Услуги → Транспортные услуги → Автомобильные перевозки</a:t>
            </a:r>
          </a:p>
        </p:txBody>
      </p:sp>
    </p:spTree>
    <p:extLst>
      <p:ext uri="{BB962C8B-B14F-4D97-AF65-F5344CB8AC3E}">
        <p14:creationId xmlns:p14="http://schemas.microsoft.com/office/powerpoint/2010/main" val="171532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0"/>
            <a:ext cx="8784976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 </a:t>
            </a:r>
            <a:r>
              <a:rPr lang="ru-RU" sz="2400" b="1" dirty="0">
                <a:solidFill>
                  <a:srgbClr val="FF0000"/>
                </a:solidFill>
              </a:rPr>
              <a:t>Порядок создания и регистрации организации</a:t>
            </a:r>
          </a:p>
          <a:p>
            <a:r>
              <a:rPr lang="ru-RU" b="1" dirty="0">
                <a:solidFill>
                  <a:srgbClr val="7030A0"/>
                </a:solidFill>
              </a:rPr>
              <a:t>Этапы создания организации: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 smtClean="0"/>
              <a:t>-Подготовка </a:t>
            </a:r>
            <a:r>
              <a:rPr lang="ru-RU" dirty="0"/>
              <a:t>документов: разработка устава, учредительного </a:t>
            </a:r>
            <a:r>
              <a:rPr lang="ru-RU" dirty="0" smtClean="0"/>
              <a:t>договора.</a:t>
            </a:r>
            <a:endParaRPr lang="ru-RU" dirty="0"/>
          </a:p>
          <a:p>
            <a:r>
              <a:rPr lang="ru-RU" dirty="0" smtClean="0"/>
              <a:t>-Формирование </a:t>
            </a:r>
            <a:r>
              <a:rPr lang="ru-RU" dirty="0"/>
              <a:t>уставного </a:t>
            </a:r>
            <a:r>
              <a:rPr lang="ru-RU" dirty="0" smtClean="0"/>
              <a:t>капитала.</a:t>
            </a:r>
            <a:endParaRPr lang="ru-RU" dirty="0"/>
          </a:p>
          <a:p>
            <a:r>
              <a:rPr lang="ru-RU" dirty="0" smtClean="0"/>
              <a:t>-Государственная </a:t>
            </a:r>
            <a:r>
              <a:rPr lang="ru-RU" dirty="0"/>
              <a:t>регистрация в налоговых </a:t>
            </a:r>
            <a:r>
              <a:rPr lang="ru-RU" dirty="0" smtClean="0"/>
              <a:t>органах.</a:t>
            </a:r>
            <a:endParaRPr lang="ru-RU" dirty="0"/>
          </a:p>
          <a:p>
            <a:r>
              <a:rPr lang="ru-RU" dirty="0" smtClean="0"/>
              <a:t>-Постановка </a:t>
            </a:r>
            <a:r>
              <a:rPr lang="ru-RU" dirty="0"/>
              <a:t>на учет в внебюджетных </a:t>
            </a:r>
            <a:r>
              <a:rPr lang="ru-RU" dirty="0" smtClean="0"/>
              <a:t>фондах.</a:t>
            </a:r>
            <a:endParaRPr lang="ru-RU" dirty="0"/>
          </a:p>
          <a:p>
            <a:r>
              <a:rPr lang="ru-RU" dirty="0" smtClean="0"/>
              <a:t>-Открытие </a:t>
            </a:r>
            <a:r>
              <a:rPr lang="ru-RU" dirty="0"/>
              <a:t>расчетного счета в </a:t>
            </a:r>
            <a:r>
              <a:rPr lang="ru-RU" dirty="0" smtClean="0"/>
              <a:t>банке.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Устав организации.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7030A0"/>
                </a:solidFill>
              </a:rPr>
              <a:t>Устав организации</a:t>
            </a:r>
            <a:r>
              <a:rPr lang="ru-RU" dirty="0">
                <a:solidFill>
                  <a:srgbClr val="7030A0"/>
                </a:solidFill>
              </a:rPr>
              <a:t> — основной учредительный документ, содержащий:</a:t>
            </a:r>
          </a:p>
          <a:p>
            <a:r>
              <a:rPr lang="ru-RU" dirty="0" smtClean="0"/>
              <a:t>-Общие </a:t>
            </a:r>
            <a:r>
              <a:rPr lang="ru-RU" dirty="0"/>
              <a:t>положения о </a:t>
            </a:r>
            <a:r>
              <a:rPr lang="ru-RU" dirty="0" smtClean="0"/>
              <a:t>компании.</a:t>
            </a:r>
            <a:endParaRPr lang="ru-RU" dirty="0"/>
          </a:p>
          <a:p>
            <a:r>
              <a:rPr lang="ru-RU" dirty="0" smtClean="0"/>
              <a:t>-Цели </a:t>
            </a:r>
            <a:r>
              <a:rPr lang="ru-RU" dirty="0"/>
              <a:t>и задачи </a:t>
            </a:r>
            <a:r>
              <a:rPr lang="ru-RU" dirty="0" smtClean="0"/>
              <a:t>деятельности.</a:t>
            </a:r>
            <a:endParaRPr lang="ru-RU" dirty="0"/>
          </a:p>
          <a:p>
            <a:r>
              <a:rPr lang="ru-RU" dirty="0" smtClean="0"/>
              <a:t>-Органы </a:t>
            </a:r>
            <a:r>
              <a:rPr lang="ru-RU" dirty="0"/>
              <a:t>управления и их </a:t>
            </a:r>
            <a:r>
              <a:rPr lang="ru-RU" dirty="0" smtClean="0"/>
              <a:t>полномочия.</a:t>
            </a:r>
            <a:endParaRPr lang="ru-RU" dirty="0"/>
          </a:p>
          <a:p>
            <a:r>
              <a:rPr lang="ru-RU" dirty="0" smtClean="0"/>
              <a:t>-Порядок </a:t>
            </a:r>
            <a:r>
              <a:rPr lang="ru-RU" dirty="0"/>
              <a:t>формирования уставного </a:t>
            </a:r>
            <a:r>
              <a:rPr lang="ru-RU" dirty="0" smtClean="0"/>
              <a:t>капитала.</a:t>
            </a:r>
            <a:endParaRPr lang="ru-RU" dirty="0"/>
          </a:p>
          <a:p>
            <a:r>
              <a:rPr lang="ru-RU" dirty="0" smtClean="0"/>
              <a:t>-Права </a:t>
            </a:r>
            <a:r>
              <a:rPr lang="ru-RU" dirty="0"/>
              <a:t>и обязанности </a:t>
            </a:r>
            <a:r>
              <a:rPr lang="ru-RU" dirty="0" smtClean="0"/>
              <a:t>участников.</a:t>
            </a:r>
            <a:r>
              <a:rPr lang="ru-RU" b="1" dirty="0"/>
              <a:t> </a:t>
            </a:r>
            <a:endParaRPr lang="ru-RU" b="1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Функциональное </a:t>
            </a:r>
            <a:r>
              <a:rPr lang="ru-RU" b="1" dirty="0">
                <a:solidFill>
                  <a:srgbClr val="FF0000"/>
                </a:solidFill>
              </a:rPr>
              <a:t>назначение уставного </a:t>
            </a:r>
            <a:r>
              <a:rPr lang="ru-RU" b="1" dirty="0" smtClean="0">
                <a:solidFill>
                  <a:srgbClr val="FF0000"/>
                </a:solidFill>
              </a:rPr>
              <a:t>капитала.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7030A0"/>
                </a:solidFill>
              </a:rPr>
              <a:t>Основные функции: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 smtClean="0"/>
              <a:t>-Стартовый </a:t>
            </a:r>
            <a:r>
              <a:rPr lang="ru-RU" dirty="0"/>
              <a:t>капитал для начала </a:t>
            </a:r>
            <a:r>
              <a:rPr lang="ru-RU" dirty="0" smtClean="0"/>
              <a:t>деятельности.</a:t>
            </a:r>
            <a:endParaRPr lang="ru-RU" dirty="0"/>
          </a:p>
          <a:p>
            <a:r>
              <a:rPr lang="ru-RU" dirty="0" smtClean="0"/>
              <a:t>-Гарантийная </a:t>
            </a:r>
            <a:r>
              <a:rPr lang="ru-RU" dirty="0"/>
              <a:t>функция для </a:t>
            </a:r>
            <a:r>
              <a:rPr lang="ru-RU" dirty="0" smtClean="0"/>
              <a:t>кредиторов.</a:t>
            </a:r>
            <a:endParaRPr lang="ru-RU" dirty="0"/>
          </a:p>
          <a:p>
            <a:r>
              <a:rPr lang="ru-RU" dirty="0" smtClean="0"/>
              <a:t>-Распределительная </a:t>
            </a:r>
            <a:r>
              <a:rPr lang="ru-RU" dirty="0"/>
              <a:t>функция при разделе </a:t>
            </a:r>
            <a:r>
              <a:rPr lang="ru-RU" dirty="0" smtClean="0"/>
              <a:t>прибыли.</a:t>
            </a:r>
            <a:endParaRPr lang="ru-RU" dirty="0"/>
          </a:p>
          <a:p>
            <a:r>
              <a:rPr lang="ru-RU" dirty="0" smtClean="0"/>
              <a:t>-</a:t>
            </a:r>
            <a:r>
              <a:rPr lang="ru-RU" dirty="0" err="1" smtClean="0"/>
              <a:t>Репутационная</a:t>
            </a:r>
            <a:r>
              <a:rPr lang="ru-RU" dirty="0" smtClean="0"/>
              <a:t> </a:t>
            </a:r>
            <a:r>
              <a:rPr lang="ru-RU" dirty="0"/>
              <a:t>функция — показатель надежности </a:t>
            </a:r>
            <a:r>
              <a:rPr lang="ru-RU" dirty="0" smtClean="0"/>
              <a:t>компании.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513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6672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0"/>
            <a:ext cx="8753178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Состав и источники формирования уставного капитала</a:t>
            </a:r>
          </a:p>
          <a:p>
            <a:r>
              <a:rPr lang="ru-RU" sz="1600" b="1" dirty="0">
                <a:solidFill>
                  <a:srgbClr val="7030A0"/>
                </a:solidFill>
              </a:rPr>
              <a:t>Возможные формы взносов:</a:t>
            </a:r>
            <a:endParaRPr lang="ru-RU" sz="1600" dirty="0">
              <a:solidFill>
                <a:srgbClr val="7030A0"/>
              </a:solidFill>
            </a:endParaRPr>
          </a:p>
          <a:p>
            <a:r>
              <a:rPr lang="ru-RU" sz="1600" dirty="0" smtClean="0"/>
              <a:t>-Денежное внесение.</a:t>
            </a:r>
            <a:endParaRPr lang="ru-RU" sz="1600" dirty="0"/>
          </a:p>
          <a:p>
            <a:r>
              <a:rPr lang="ru-RU" sz="1600" dirty="0" smtClean="0"/>
              <a:t>-Имущественные вклады.</a:t>
            </a:r>
            <a:endParaRPr lang="ru-RU" sz="1600" dirty="0"/>
          </a:p>
          <a:p>
            <a:r>
              <a:rPr lang="ru-RU" sz="1600" dirty="0" smtClean="0"/>
              <a:t>-Ценные бумаги.</a:t>
            </a:r>
            <a:endParaRPr lang="ru-RU" sz="1600" dirty="0"/>
          </a:p>
          <a:p>
            <a:r>
              <a:rPr lang="ru-RU" sz="1600" dirty="0" smtClean="0"/>
              <a:t>-Имущественные права.</a:t>
            </a:r>
          </a:p>
          <a:p>
            <a:r>
              <a:rPr lang="ru-RU" sz="1600" dirty="0" smtClean="0"/>
              <a:t>-</a:t>
            </a:r>
            <a:r>
              <a:rPr lang="ru-RU" sz="1600" dirty="0" smtClean="0">
                <a:solidFill>
                  <a:srgbClr val="7030A0"/>
                </a:solidFill>
              </a:rPr>
              <a:t>Источники </a:t>
            </a:r>
            <a:r>
              <a:rPr lang="ru-RU" sz="1600" dirty="0">
                <a:solidFill>
                  <a:srgbClr val="7030A0"/>
                </a:solidFill>
              </a:rPr>
              <a:t>пополнения:</a:t>
            </a:r>
          </a:p>
          <a:p>
            <a:r>
              <a:rPr lang="ru-RU" sz="1600" dirty="0" smtClean="0"/>
              <a:t>-Прибыль компании.</a:t>
            </a:r>
            <a:endParaRPr lang="ru-RU" sz="1600" dirty="0"/>
          </a:p>
          <a:p>
            <a:r>
              <a:rPr lang="ru-RU" sz="1600" dirty="0" smtClean="0"/>
              <a:t>-Дополнительные </a:t>
            </a:r>
            <a:r>
              <a:rPr lang="ru-RU" sz="1600" dirty="0"/>
              <a:t>взносы </a:t>
            </a:r>
            <a:r>
              <a:rPr lang="ru-RU" sz="1600" dirty="0" smtClean="0"/>
              <a:t>участников.</a:t>
            </a:r>
            <a:endParaRPr lang="ru-RU" sz="1600" dirty="0"/>
          </a:p>
          <a:p>
            <a:r>
              <a:rPr lang="ru-RU" sz="1600" dirty="0" smtClean="0"/>
              <a:t>-Эмиссия акций.</a:t>
            </a:r>
            <a:endParaRPr lang="ru-RU" sz="1600" dirty="0"/>
          </a:p>
          <a:p>
            <a:r>
              <a:rPr lang="ru-RU" sz="1600" b="1" dirty="0">
                <a:solidFill>
                  <a:srgbClr val="C00000"/>
                </a:solidFill>
              </a:rPr>
              <a:t>Величина уставного </a:t>
            </a:r>
            <a:r>
              <a:rPr lang="ru-RU" sz="1600" b="1" dirty="0" smtClean="0">
                <a:solidFill>
                  <a:srgbClr val="C00000"/>
                </a:solidFill>
              </a:rPr>
              <a:t>капитала.</a:t>
            </a:r>
            <a:endParaRPr lang="ru-RU" sz="1600" b="1" dirty="0">
              <a:solidFill>
                <a:srgbClr val="C00000"/>
              </a:solidFill>
            </a:endParaRPr>
          </a:p>
          <a:p>
            <a:r>
              <a:rPr lang="ru-RU" sz="1600" b="1" dirty="0">
                <a:solidFill>
                  <a:srgbClr val="7030A0"/>
                </a:solidFill>
              </a:rPr>
              <a:t>Минимальные требования:</a:t>
            </a:r>
            <a:endParaRPr lang="ru-RU" sz="1600" dirty="0">
              <a:solidFill>
                <a:srgbClr val="7030A0"/>
              </a:solidFill>
            </a:endParaRPr>
          </a:p>
          <a:p>
            <a:r>
              <a:rPr lang="ru-RU" sz="1600" dirty="0"/>
              <a:t>ООО — </a:t>
            </a:r>
            <a:r>
              <a:rPr lang="ru-RU" sz="1600" b="1" dirty="0"/>
              <a:t>10 000 </a:t>
            </a:r>
            <a:r>
              <a:rPr lang="ru-RU" sz="1600" b="1" dirty="0" smtClean="0"/>
              <a:t>рублей.</a:t>
            </a:r>
            <a:endParaRPr lang="ru-RU" sz="1600" dirty="0"/>
          </a:p>
          <a:p>
            <a:r>
              <a:rPr lang="ru-RU" sz="1600" dirty="0"/>
              <a:t>ПАО — </a:t>
            </a:r>
            <a:r>
              <a:rPr lang="ru-RU" sz="1600" b="1" dirty="0"/>
              <a:t>100 000 </a:t>
            </a:r>
            <a:r>
              <a:rPr lang="ru-RU" sz="1600" b="1" dirty="0" smtClean="0"/>
              <a:t>рублей.</a:t>
            </a:r>
            <a:endParaRPr lang="ru-RU" sz="1600" dirty="0"/>
          </a:p>
          <a:p>
            <a:r>
              <a:rPr lang="ru-RU" sz="1600" dirty="0"/>
              <a:t>Некоммерческие организации — особые </a:t>
            </a:r>
            <a:r>
              <a:rPr lang="ru-RU" sz="1600" dirty="0" smtClean="0"/>
              <a:t>требования.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Важные </a:t>
            </a:r>
            <a:r>
              <a:rPr lang="ru-RU" sz="1600" b="1" dirty="0">
                <a:solidFill>
                  <a:srgbClr val="7030A0"/>
                </a:solidFill>
              </a:rPr>
              <a:t>аспекты:</a:t>
            </a:r>
            <a:endParaRPr lang="ru-RU" sz="1600" dirty="0">
              <a:solidFill>
                <a:srgbClr val="7030A0"/>
              </a:solidFill>
            </a:endParaRPr>
          </a:p>
          <a:p>
            <a:r>
              <a:rPr lang="ru-RU" sz="1600" dirty="0"/>
              <a:t>Минимальная сумма должна быть внесена </a:t>
            </a:r>
            <a:r>
              <a:rPr lang="ru-RU" sz="1600" dirty="0" smtClean="0"/>
              <a:t>деньгами.</a:t>
            </a:r>
            <a:endParaRPr lang="ru-RU" sz="1600" dirty="0"/>
          </a:p>
          <a:p>
            <a:r>
              <a:rPr lang="ru-RU" sz="1600" dirty="0"/>
              <a:t>Остальная часть может быть внесена </a:t>
            </a:r>
            <a:r>
              <a:rPr lang="ru-RU" sz="1600" dirty="0" smtClean="0"/>
              <a:t>имуществом.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Основной </a:t>
            </a:r>
            <a:r>
              <a:rPr lang="ru-RU" sz="1600" b="1" dirty="0">
                <a:solidFill>
                  <a:srgbClr val="C00000"/>
                </a:solidFill>
              </a:rPr>
              <a:t>и разрешенный </a:t>
            </a:r>
            <a:r>
              <a:rPr lang="ru-RU" sz="1600" b="1" dirty="0" smtClean="0">
                <a:solidFill>
                  <a:srgbClr val="C00000"/>
                </a:solidFill>
              </a:rPr>
              <a:t>капитал.</a:t>
            </a:r>
            <a:endParaRPr lang="ru-RU" sz="1600" b="1" dirty="0">
              <a:solidFill>
                <a:srgbClr val="C00000"/>
              </a:solidFill>
            </a:endParaRPr>
          </a:p>
          <a:p>
            <a:r>
              <a:rPr lang="ru-RU" sz="1600" b="1" dirty="0">
                <a:solidFill>
                  <a:srgbClr val="7030A0"/>
                </a:solidFill>
              </a:rPr>
              <a:t>Основной капитал</a:t>
            </a:r>
            <a:r>
              <a:rPr lang="ru-RU" sz="1600" dirty="0"/>
              <a:t> — средства, вложенные в:</a:t>
            </a:r>
          </a:p>
          <a:p>
            <a:r>
              <a:rPr lang="ru-RU" sz="1600" dirty="0" smtClean="0"/>
              <a:t>-Основные средства.</a:t>
            </a:r>
            <a:endParaRPr lang="ru-RU" sz="1600" dirty="0"/>
          </a:p>
          <a:p>
            <a:r>
              <a:rPr lang="ru-RU" sz="1600" dirty="0" smtClean="0"/>
              <a:t>-Нематериальные активы.</a:t>
            </a:r>
            <a:endParaRPr lang="ru-RU" sz="1600" dirty="0"/>
          </a:p>
          <a:p>
            <a:r>
              <a:rPr lang="ru-RU" sz="1600" dirty="0" smtClean="0"/>
              <a:t>-Долгосрочные </a:t>
            </a:r>
            <a:r>
              <a:rPr lang="ru-RU" sz="1600" dirty="0"/>
              <a:t>финансовые </a:t>
            </a:r>
            <a:r>
              <a:rPr lang="ru-RU" sz="1600" dirty="0" smtClean="0"/>
              <a:t>вложения.</a:t>
            </a:r>
            <a:endParaRPr lang="ru-RU" sz="1600" dirty="0"/>
          </a:p>
          <a:p>
            <a:r>
              <a:rPr lang="ru-RU" sz="1600" b="1" dirty="0">
                <a:solidFill>
                  <a:srgbClr val="7030A0"/>
                </a:solidFill>
              </a:rPr>
              <a:t>Разрешенный капитал</a:t>
            </a:r>
            <a:r>
              <a:rPr lang="ru-RU" sz="1600" dirty="0"/>
              <a:t> — максимально возможная сумма увеличения уставного </a:t>
            </a:r>
            <a:r>
              <a:rPr lang="ru-RU" sz="1600" dirty="0" smtClean="0"/>
              <a:t>капитала.</a:t>
            </a:r>
            <a:endParaRPr lang="ru-RU" sz="1600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045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4570" y="260648"/>
            <a:ext cx="89289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Акционерный капитал и уставной фонд</a:t>
            </a:r>
          </a:p>
          <a:p>
            <a:r>
              <a:rPr lang="ru-RU" b="1" dirty="0">
                <a:solidFill>
                  <a:srgbClr val="002060"/>
                </a:solidFill>
              </a:rPr>
              <a:t>Акционерный капитал</a:t>
            </a:r>
            <a:r>
              <a:rPr lang="ru-RU" dirty="0"/>
              <a:t> включает:</a:t>
            </a:r>
          </a:p>
          <a:p>
            <a:r>
              <a:rPr lang="ru-RU" dirty="0" smtClean="0"/>
              <a:t>-Размещенные акции.</a:t>
            </a:r>
            <a:endParaRPr lang="ru-RU" dirty="0"/>
          </a:p>
          <a:p>
            <a:r>
              <a:rPr lang="ru-RU" dirty="0" smtClean="0"/>
              <a:t>-Объявленные акции.</a:t>
            </a:r>
            <a:endParaRPr lang="ru-RU" dirty="0"/>
          </a:p>
          <a:p>
            <a:r>
              <a:rPr lang="ru-RU" dirty="0" smtClean="0"/>
              <a:t>-Собственные акции.</a:t>
            </a:r>
            <a:endParaRPr lang="ru-RU" dirty="0"/>
          </a:p>
          <a:p>
            <a:r>
              <a:rPr lang="ru-RU" b="1" dirty="0">
                <a:solidFill>
                  <a:srgbClr val="002060"/>
                </a:solidFill>
              </a:rPr>
              <a:t>Уставной фонд</a:t>
            </a:r>
            <a:r>
              <a:rPr lang="ru-RU" dirty="0">
                <a:solidFill>
                  <a:srgbClr val="002060"/>
                </a:solidFill>
              </a:rPr>
              <a:t> </a:t>
            </a:r>
            <a:r>
              <a:rPr lang="ru-RU" dirty="0"/>
              <a:t>— совокупность средств, формирующих материальную базу </a:t>
            </a:r>
            <a:r>
              <a:rPr lang="ru-RU" dirty="0" smtClean="0"/>
              <a:t>предприятия.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Складочный капитал.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7030A0"/>
                </a:solidFill>
              </a:rPr>
              <a:t>Особенности складочного капитала</a:t>
            </a:r>
            <a:r>
              <a:rPr lang="ru-RU" b="1" dirty="0"/>
              <a:t>:</a:t>
            </a:r>
            <a:endParaRPr lang="ru-RU" dirty="0"/>
          </a:p>
          <a:p>
            <a:r>
              <a:rPr lang="ru-RU" dirty="0" smtClean="0"/>
              <a:t>-Характерен </a:t>
            </a:r>
            <a:r>
              <a:rPr lang="ru-RU" dirty="0"/>
              <a:t>для хозяйственных </a:t>
            </a:r>
            <a:r>
              <a:rPr lang="ru-RU" dirty="0" smtClean="0"/>
              <a:t>товариществ.</a:t>
            </a:r>
            <a:endParaRPr lang="ru-RU" dirty="0"/>
          </a:p>
          <a:p>
            <a:r>
              <a:rPr lang="ru-RU" dirty="0" smtClean="0"/>
              <a:t>-Формируется </a:t>
            </a:r>
            <a:r>
              <a:rPr lang="ru-RU" dirty="0"/>
              <a:t>за счет взносов </a:t>
            </a:r>
            <a:r>
              <a:rPr lang="ru-RU" dirty="0" smtClean="0"/>
              <a:t>участников.</a:t>
            </a:r>
            <a:endParaRPr lang="ru-RU" dirty="0"/>
          </a:p>
          <a:p>
            <a:r>
              <a:rPr lang="ru-RU" dirty="0" smtClean="0"/>
              <a:t>-Минимальный </a:t>
            </a:r>
            <a:r>
              <a:rPr lang="ru-RU" dirty="0"/>
              <a:t>размер не установлен </a:t>
            </a:r>
            <a:r>
              <a:rPr lang="ru-RU" dirty="0" smtClean="0"/>
              <a:t>законодательно.</a:t>
            </a:r>
            <a:endParaRPr lang="ru-RU" dirty="0"/>
          </a:p>
          <a:p>
            <a:r>
              <a:rPr lang="ru-RU" dirty="0"/>
              <a:t>Вносится в течение срока, определенного учредительным </a:t>
            </a:r>
            <a:r>
              <a:rPr lang="ru-RU" dirty="0" smtClean="0"/>
              <a:t>договором.</a:t>
            </a:r>
            <a:endParaRPr lang="ru-RU" dirty="0"/>
          </a:p>
          <a:p>
            <a:r>
              <a:rPr lang="ru-RU" b="1" dirty="0">
                <a:solidFill>
                  <a:srgbClr val="7030A0"/>
                </a:solidFill>
              </a:rPr>
              <a:t>Важные моменты: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 smtClean="0"/>
              <a:t>-Доли </a:t>
            </a:r>
            <a:r>
              <a:rPr lang="ru-RU" dirty="0"/>
              <a:t>участников определяются в процентах или </a:t>
            </a:r>
            <a:r>
              <a:rPr lang="ru-RU" dirty="0" smtClean="0"/>
              <a:t>дробях.</a:t>
            </a:r>
            <a:endParaRPr lang="ru-RU" dirty="0"/>
          </a:p>
          <a:p>
            <a:r>
              <a:rPr lang="ru-RU" dirty="0" smtClean="0"/>
              <a:t>-Размер </a:t>
            </a:r>
            <a:r>
              <a:rPr lang="ru-RU" dirty="0"/>
              <a:t>доли определяет права </a:t>
            </a:r>
            <a:r>
              <a:rPr lang="ru-RU" dirty="0" smtClean="0"/>
              <a:t>участника.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562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16632"/>
            <a:ext cx="8928992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Имущество предприятия</a:t>
            </a:r>
            <a:r>
              <a:rPr lang="ru-RU" dirty="0"/>
              <a:t> — это все материальные и нематериальные активы, находящиеся в собственности или управлении организации.</a:t>
            </a:r>
          </a:p>
          <a:p>
            <a:r>
              <a:rPr lang="ru-RU" b="1" dirty="0">
                <a:solidFill>
                  <a:srgbClr val="7030A0"/>
                </a:solidFill>
              </a:rPr>
              <a:t>Основные характеристики: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 smtClean="0"/>
              <a:t>-Включает </a:t>
            </a:r>
            <a:r>
              <a:rPr lang="ru-RU" dirty="0"/>
              <a:t>все виды </a:t>
            </a:r>
            <a:r>
              <a:rPr lang="ru-RU" dirty="0" smtClean="0"/>
              <a:t>активов.</a:t>
            </a:r>
            <a:endParaRPr lang="ru-RU" dirty="0"/>
          </a:p>
          <a:p>
            <a:r>
              <a:rPr lang="ru-RU" dirty="0" smtClean="0"/>
              <a:t>-Используется </a:t>
            </a:r>
            <a:r>
              <a:rPr lang="ru-RU" dirty="0"/>
              <a:t>для хозяйственной </a:t>
            </a:r>
            <a:r>
              <a:rPr lang="ru-RU" dirty="0" smtClean="0"/>
              <a:t>деятельности.</a:t>
            </a:r>
            <a:endParaRPr lang="ru-RU" dirty="0"/>
          </a:p>
          <a:p>
            <a:r>
              <a:rPr lang="ru-RU" dirty="0" smtClean="0"/>
              <a:t>-Приносит </a:t>
            </a:r>
            <a:r>
              <a:rPr lang="ru-RU" dirty="0"/>
              <a:t>экономическую </a:t>
            </a:r>
            <a:r>
              <a:rPr lang="ru-RU" dirty="0" smtClean="0"/>
              <a:t>выгоду.</a:t>
            </a:r>
            <a:endParaRPr lang="ru-RU" dirty="0"/>
          </a:p>
          <a:p>
            <a:r>
              <a:rPr lang="ru-RU" dirty="0" smtClean="0"/>
              <a:t>-Может </a:t>
            </a:r>
            <a:r>
              <a:rPr lang="ru-RU" dirty="0"/>
              <a:t>быть как движимым, так и </a:t>
            </a:r>
            <a:r>
              <a:rPr lang="ru-RU" dirty="0" smtClean="0"/>
              <a:t>недвижимым.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Структура </a:t>
            </a:r>
            <a:r>
              <a:rPr lang="ru-RU" sz="2000" b="1" dirty="0">
                <a:solidFill>
                  <a:srgbClr val="C00000"/>
                </a:solidFill>
              </a:rPr>
              <a:t>имущества </a:t>
            </a:r>
            <a:r>
              <a:rPr lang="ru-RU" sz="2000" b="1" dirty="0" smtClean="0">
                <a:solidFill>
                  <a:srgbClr val="C00000"/>
                </a:solidFill>
              </a:rPr>
              <a:t>предприятия.</a:t>
            </a:r>
            <a:endParaRPr lang="ru-RU" sz="2000" b="1" dirty="0">
              <a:solidFill>
                <a:srgbClr val="C00000"/>
              </a:solidFill>
            </a:endParaRPr>
          </a:p>
          <a:p>
            <a:r>
              <a:rPr lang="ru-RU" b="1" dirty="0">
                <a:solidFill>
                  <a:srgbClr val="C00000"/>
                </a:solidFill>
              </a:rPr>
              <a:t>Виды имущества: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b="1" dirty="0">
                <a:solidFill>
                  <a:srgbClr val="7030A0"/>
                </a:solidFill>
              </a:rPr>
              <a:t>Основной капитал:</a:t>
            </a:r>
            <a:endParaRPr lang="ru-RU" dirty="0">
              <a:solidFill>
                <a:srgbClr val="7030A0"/>
              </a:solidFill>
            </a:endParaRPr>
          </a:p>
          <a:p>
            <a:pPr lvl="1"/>
            <a:r>
              <a:rPr lang="ru-RU" dirty="0" smtClean="0"/>
              <a:t>-Здания </a:t>
            </a:r>
            <a:r>
              <a:rPr lang="ru-RU" dirty="0"/>
              <a:t>и </a:t>
            </a:r>
            <a:r>
              <a:rPr lang="ru-RU" dirty="0" smtClean="0"/>
              <a:t>сооружения.</a:t>
            </a:r>
            <a:endParaRPr lang="ru-RU" dirty="0"/>
          </a:p>
          <a:p>
            <a:pPr lvl="1"/>
            <a:r>
              <a:rPr lang="ru-RU" dirty="0" smtClean="0"/>
              <a:t>-Оборудование.</a:t>
            </a:r>
            <a:endParaRPr lang="ru-RU" dirty="0"/>
          </a:p>
          <a:p>
            <a:pPr lvl="1"/>
            <a:r>
              <a:rPr lang="ru-RU" dirty="0" smtClean="0"/>
              <a:t>-Транспортные средства.</a:t>
            </a:r>
            <a:endParaRPr lang="ru-RU" dirty="0"/>
          </a:p>
          <a:p>
            <a:pPr lvl="1"/>
            <a:r>
              <a:rPr lang="ru-RU" dirty="0" smtClean="0"/>
              <a:t>-Долгосрочные инвестиции.</a:t>
            </a:r>
            <a:endParaRPr lang="ru-RU" dirty="0"/>
          </a:p>
          <a:p>
            <a:r>
              <a:rPr lang="ru-RU" b="1" dirty="0">
                <a:solidFill>
                  <a:srgbClr val="7030A0"/>
                </a:solidFill>
              </a:rPr>
              <a:t>Оборотный капитал:</a:t>
            </a:r>
            <a:endParaRPr lang="ru-RU" dirty="0">
              <a:solidFill>
                <a:srgbClr val="7030A0"/>
              </a:solidFill>
            </a:endParaRPr>
          </a:p>
          <a:p>
            <a:pPr lvl="1"/>
            <a:r>
              <a:rPr lang="ru-RU" dirty="0" smtClean="0"/>
              <a:t>-Денежные средства.</a:t>
            </a:r>
            <a:endParaRPr lang="ru-RU" dirty="0"/>
          </a:p>
          <a:p>
            <a:pPr lvl="1"/>
            <a:r>
              <a:rPr lang="ru-RU" dirty="0" smtClean="0"/>
              <a:t>-Материалы.</a:t>
            </a:r>
            <a:endParaRPr lang="ru-RU" dirty="0"/>
          </a:p>
          <a:p>
            <a:pPr lvl="1"/>
            <a:r>
              <a:rPr lang="ru-RU" dirty="0" smtClean="0"/>
              <a:t>-Готовая продукция.</a:t>
            </a:r>
            <a:endParaRPr lang="ru-RU" dirty="0"/>
          </a:p>
          <a:p>
            <a:r>
              <a:rPr lang="ru-RU" dirty="0" smtClean="0"/>
              <a:t>          -Дебиторская задолженность.</a:t>
            </a:r>
          </a:p>
          <a:p>
            <a:pPr lvl="1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151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6704" y="44624"/>
            <a:ext cx="885698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Уставный капитал</a:t>
            </a:r>
            <a:r>
              <a:rPr lang="ru-RU" dirty="0"/>
              <a:t> — это оценка стоимости активов организации, внесённых учредителями при создании предприятия.</a:t>
            </a: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Особенности</a:t>
            </a:r>
            <a:r>
              <a:rPr lang="ru-RU" sz="2000" b="1" dirty="0">
                <a:solidFill>
                  <a:srgbClr val="002060"/>
                </a:solidFill>
              </a:rPr>
              <a:t>: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dirty="0" smtClean="0"/>
              <a:t>-Формируется </a:t>
            </a:r>
            <a:r>
              <a:rPr lang="ru-RU" dirty="0"/>
              <a:t>при </a:t>
            </a:r>
            <a:r>
              <a:rPr lang="ru-RU" dirty="0" smtClean="0"/>
              <a:t>регистрации.</a:t>
            </a:r>
            <a:endParaRPr lang="ru-RU" dirty="0"/>
          </a:p>
          <a:p>
            <a:r>
              <a:rPr lang="ru-RU" dirty="0" smtClean="0"/>
              <a:t>-Минимальный </a:t>
            </a:r>
            <a:r>
              <a:rPr lang="ru-RU" dirty="0"/>
              <a:t>размер — 10 000 рублей для </a:t>
            </a:r>
            <a:r>
              <a:rPr lang="ru-RU" dirty="0" smtClean="0"/>
              <a:t>ООО.</a:t>
            </a:r>
            <a:endParaRPr lang="ru-RU" dirty="0"/>
          </a:p>
          <a:p>
            <a:r>
              <a:rPr lang="ru-RU" dirty="0" smtClean="0"/>
              <a:t>-Может </a:t>
            </a:r>
            <a:r>
              <a:rPr lang="ru-RU" dirty="0"/>
              <a:t>быть сформирован деньгами и </a:t>
            </a:r>
            <a:r>
              <a:rPr lang="ru-RU" dirty="0" smtClean="0"/>
              <a:t>имуществом.</a:t>
            </a:r>
            <a:endParaRPr lang="ru-RU" dirty="0"/>
          </a:p>
          <a:p>
            <a:r>
              <a:rPr lang="ru-RU" dirty="0" smtClean="0"/>
              <a:t>-Отражается </a:t>
            </a:r>
            <a:r>
              <a:rPr lang="ru-RU" dirty="0"/>
              <a:t>в учредительных </a:t>
            </a:r>
            <a:r>
              <a:rPr lang="ru-RU" dirty="0" smtClean="0"/>
              <a:t>документах.</a:t>
            </a:r>
            <a:r>
              <a:rPr lang="ru-RU" b="1" dirty="0"/>
              <a:t> </a:t>
            </a:r>
            <a:endParaRPr lang="ru-RU" b="1" dirty="0" smtClean="0"/>
          </a:p>
          <a:p>
            <a:r>
              <a:rPr lang="ru-RU" b="1" dirty="0" smtClean="0">
                <a:solidFill>
                  <a:srgbClr val="C00000"/>
                </a:solidFill>
              </a:rPr>
              <a:t>Функции </a:t>
            </a:r>
            <a:r>
              <a:rPr lang="ru-RU" b="1" dirty="0">
                <a:solidFill>
                  <a:srgbClr val="C00000"/>
                </a:solidFill>
              </a:rPr>
              <a:t>уставного </a:t>
            </a:r>
            <a:r>
              <a:rPr lang="ru-RU" b="1" dirty="0" smtClean="0">
                <a:solidFill>
                  <a:srgbClr val="C00000"/>
                </a:solidFill>
              </a:rPr>
              <a:t>капитала.</a:t>
            </a:r>
            <a:endParaRPr lang="ru-RU" b="1" dirty="0">
              <a:solidFill>
                <a:srgbClr val="C00000"/>
              </a:solidFill>
            </a:endParaRPr>
          </a:p>
          <a:p>
            <a:endParaRPr lang="ru-RU" b="1" dirty="0" smtClean="0"/>
          </a:p>
          <a:p>
            <a:r>
              <a:rPr lang="ru-RU" b="1" dirty="0" smtClean="0">
                <a:solidFill>
                  <a:srgbClr val="7030A0"/>
                </a:solidFill>
              </a:rPr>
              <a:t>Основные </a:t>
            </a:r>
            <a:r>
              <a:rPr lang="ru-RU" b="1" dirty="0">
                <a:solidFill>
                  <a:srgbClr val="7030A0"/>
                </a:solidFill>
              </a:rPr>
              <a:t>функции</a:t>
            </a:r>
            <a:r>
              <a:rPr lang="ru-RU" b="1" dirty="0"/>
              <a:t>:</a:t>
            </a:r>
            <a:endParaRPr lang="ru-RU" dirty="0"/>
          </a:p>
          <a:p>
            <a:r>
              <a:rPr lang="ru-RU" dirty="0" smtClean="0"/>
              <a:t>-Гарантийная</a:t>
            </a:r>
            <a:r>
              <a:rPr lang="ru-RU" dirty="0"/>
              <a:t>: обеспечение обязательств перед </a:t>
            </a:r>
            <a:r>
              <a:rPr lang="ru-RU" dirty="0" smtClean="0"/>
              <a:t>кредиторами.</a:t>
            </a:r>
            <a:endParaRPr lang="ru-RU" dirty="0"/>
          </a:p>
          <a:p>
            <a:r>
              <a:rPr lang="ru-RU" dirty="0" smtClean="0"/>
              <a:t>-Распределительная</a:t>
            </a:r>
            <a:r>
              <a:rPr lang="ru-RU" dirty="0"/>
              <a:t>: определение долей </a:t>
            </a:r>
            <a:r>
              <a:rPr lang="ru-RU" dirty="0" smtClean="0"/>
              <a:t>участников.</a:t>
            </a:r>
            <a:endParaRPr lang="ru-RU" dirty="0"/>
          </a:p>
          <a:p>
            <a:r>
              <a:rPr lang="ru-RU" dirty="0" smtClean="0"/>
              <a:t>-</a:t>
            </a:r>
            <a:r>
              <a:rPr lang="ru-RU" dirty="0" err="1" smtClean="0"/>
              <a:t>Репутационная</a:t>
            </a:r>
            <a:r>
              <a:rPr lang="ru-RU" dirty="0"/>
              <a:t>: показатель надёжности </a:t>
            </a:r>
            <a:r>
              <a:rPr lang="ru-RU" dirty="0" smtClean="0"/>
              <a:t>компании.</a:t>
            </a:r>
            <a:endParaRPr lang="ru-RU" dirty="0"/>
          </a:p>
          <a:p>
            <a:r>
              <a:rPr lang="ru-RU" dirty="0" smtClean="0"/>
              <a:t>-Стартовая</a:t>
            </a:r>
            <a:r>
              <a:rPr lang="ru-RU" dirty="0"/>
              <a:t>: основа для начала </a:t>
            </a:r>
            <a:r>
              <a:rPr lang="ru-RU" dirty="0" smtClean="0"/>
              <a:t>деятельности.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142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47750" y="1699101"/>
          <a:ext cx="7048500" cy="4328160"/>
        </p:xfrm>
        <a:graphic>
          <a:graphicData uri="http://schemas.openxmlformats.org/drawingml/2006/table">
            <a:tbl>
              <a:tblPr/>
              <a:tblGrid>
                <a:gridCol w="2349500"/>
                <a:gridCol w="2349500"/>
                <a:gridCol w="2349500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b="0" dirty="0">
                          <a:effectLst/>
                          <a:latin typeface="-apple-system"/>
                        </a:rPr>
                        <a:t>Критерий</a:t>
                      </a:r>
                    </a:p>
                  </a:txBody>
                  <a:tcPr marR="2286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0">
                          <a:effectLst/>
                          <a:latin typeface="-apple-system"/>
                        </a:rPr>
                        <a:t>Уставный капитал</a:t>
                      </a:r>
                    </a:p>
                  </a:txBody>
                  <a:tcPr marL="228600" marR="2286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0" dirty="0">
                          <a:effectLst/>
                          <a:latin typeface="-apple-system"/>
                        </a:rPr>
                        <a:t>Имущество предприятия</a:t>
                      </a:r>
                    </a:p>
                  </a:txBody>
                  <a:tcPr marL="228600" marR="2286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Состав</a:t>
                      </a:r>
                    </a:p>
                  </a:txBody>
                  <a:tcPr marR="2286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Только первоначальные взносы учредителей</a:t>
                      </a:r>
                    </a:p>
                  </a:txBody>
                  <a:tcPr marL="228600" marR="2286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Все активы предприятия</a:t>
                      </a:r>
                    </a:p>
                  </a:txBody>
                  <a:tcPr marL="228600" marR="2286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Цель</a:t>
                      </a:r>
                    </a:p>
                  </a:txBody>
                  <a:tcPr marR="2286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Гарантии и распределение долей</a:t>
                      </a:r>
                    </a:p>
                  </a:txBody>
                  <a:tcPr marL="228600" marR="2286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Хозяйственная деятельность</a:t>
                      </a:r>
                    </a:p>
                  </a:txBody>
                  <a:tcPr marL="228600" marR="2286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Изменение</a:t>
                      </a:r>
                    </a:p>
                  </a:txBody>
                  <a:tcPr marR="2286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Требует согласования</a:t>
                      </a:r>
                    </a:p>
                  </a:txBody>
                  <a:tcPr marL="228600" marR="2286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Может меняться свободно</a:t>
                      </a:r>
                    </a:p>
                  </a:txBody>
                  <a:tcPr marL="228600" marR="2286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Отражение</a:t>
                      </a:r>
                    </a:p>
                  </a:txBody>
                  <a:tcPr marR="2286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В уставе</a:t>
                      </a:r>
                    </a:p>
                  </a:txBody>
                  <a:tcPr marL="228600" marR="2286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В бухгалтерском учёте</a:t>
                      </a:r>
                    </a:p>
                  </a:txBody>
                  <a:tcPr marL="228600" marR="2286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95536" y="-63833"/>
            <a:ext cx="8496944" cy="76425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26960" rIns="0" bIns="50784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-apple-system"/>
                <a:cs typeface="Arial" pitchFamily="34" charset="0"/>
              </a:rPr>
              <a:t>                                               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-apple-system"/>
                <a:cs typeface="Arial" pitchFamily="34" charset="0"/>
              </a:rPr>
              <a:t>Отличия уставного капитала от имущества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-apple-system"/>
                <a:cs typeface="Arial" pitchFamily="34" charset="0"/>
              </a:rPr>
              <a:t>                                              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-apple-system"/>
                <a:cs typeface="Arial" pitchFamily="34" charset="0"/>
              </a:rPr>
              <a:t>Сравнительный анализ: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82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6948" y="836712"/>
            <a:ext cx="903649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Практическое значение </a:t>
            </a:r>
            <a:r>
              <a:rPr lang="ru-RU" sz="2400" b="1" dirty="0" smtClean="0">
                <a:solidFill>
                  <a:srgbClr val="FF0000"/>
                </a:solidFill>
              </a:rPr>
              <a:t>различий.</a:t>
            </a:r>
            <a:endParaRPr lang="ru-RU" sz="2400" b="1" dirty="0">
              <a:solidFill>
                <a:srgbClr val="FF0000"/>
              </a:solidFill>
            </a:endParaRPr>
          </a:p>
          <a:p>
            <a:endParaRPr lang="ru-RU" sz="2000" b="1" dirty="0" smtClean="0">
              <a:solidFill>
                <a:srgbClr val="7030A0"/>
              </a:solidFill>
            </a:endParaRPr>
          </a:p>
          <a:p>
            <a:endParaRPr lang="ru-RU" sz="2000" b="1" dirty="0">
              <a:solidFill>
                <a:srgbClr val="7030A0"/>
              </a:solidFill>
            </a:endParaRPr>
          </a:p>
          <a:p>
            <a:r>
              <a:rPr lang="ru-RU" sz="2000" b="1" dirty="0" smtClean="0">
                <a:solidFill>
                  <a:srgbClr val="7030A0"/>
                </a:solidFill>
              </a:rPr>
              <a:t>Важность </a:t>
            </a:r>
            <a:r>
              <a:rPr lang="ru-RU" sz="2000" b="1" dirty="0">
                <a:solidFill>
                  <a:srgbClr val="7030A0"/>
                </a:solidFill>
              </a:rPr>
              <a:t>понимания различий</a:t>
            </a:r>
            <a:r>
              <a:rPr lang="ru-RU" b="1" dirty="0"/>
              <a:t>:</a:t>
            </a:r>
            <a:endParaRPr lang="ru-RU" dirty="0"/>
          </a:p>
          <a:p>
            <a:r>
              <a:rPr lang="ru-RU" dirty="0" smtClean="0"/>
              <a:t>-Правильное </a:t>
            </a:r>
            <a:r>
              <a:rPr lang="ru-RU" dirty="0"/>
              <a:t>управление </a:t>
            </a:r>
            <a:r>
              <a:rPr lang="ru-RU" dirty="0" smtClean="0"/>
              <a:t>активами.</a:t>
            </a:r>
            <a:endParaRPr lang="ru-RU" dirty="0"/>
          </a:p>
          <a:p>
            <a:r>
              <a:rPr lang="ru-RU" dirty="0" smtClean="0"/>
              <a:t>-Эффективное </a:t>
            </a:r>
            <a:r>
              <a:rPr lang="ru-RU" dirty="0"/>
              <a:t>планирование </a:t>
            </a:r>
            <a:r>
              <a:rPr lang="ru-RU" dirty="0" smtClean="0"/>
              <a:t>развития.</a:t>
            </a:r>
            <a:endParaRPr lang="ru-RU" dirty="0"/>
          </a:p>
          <a:p>
            <a:r>
              <a:rPr lang="ru-RU" dirty="0" smtClean="0"/>
              <a:t>-Защита </a:t>
            </a:r>
            <a:r>
              <a:rPr lang="ru-RU" dirty="0"/>
              <a:t>интересов </a:t>
            </a:r>
            <a:r>
              <a:rPr lang="ru-RU" dirty="0" smtClean="0"/>
              <a:t>участников.</a:t>
            </a:r>
            <a:endParaRPr lang="ru-RU" dirty="0"/>
          </a:p>
          <a:p>
            <a:r>
              <a:rPr lang="ru-RU" dirty="0" smtClean="0"/>
              <a:t>-Оптимизация налогообложения.</a:t>
            </a: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Заключение</a:t>
            </a:r>
            <a:r>
              <a:rPr lang="ru-RU" b="1" dirty="0">
                <a:solidFill>
                  <a:srgbClr val="7030A0"/>
                </a:solidFill>
              </a:rPr>
              <a:t>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Понимание различий между уставным капиталом и имуществом критически важно для успешного управления предприятием и принятия обоснованных управленческих решений.</a:t>
            </a:r>
          </a:p>
        </p:txBody>
      </p:sp>
    </p:spTree>
    <p:extLst>
      <p:ext uri="{BB962C8B-B14F-4D97-AF65-F5344CB8AC3E}">
        <p14:creationId xmlns:p14="http://schemas.microsoft.com/office/powerpoint/2010/main" val="273842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16632"/>
            <a:ext cx="8856984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r>
              <a:rPr lang="ru-RU" sz="2800" b="1" dirty="0">
                <a:solidFill>
                  <a:srgbClr val="C00000"/>
                </a:solidFill>
              </a:rPr>
              <a:t>Понятие инфраструктуры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Инфраструктура</a:t>
            </a:r>
            <a:r>
              <a:rPr lang="ru-RU" dirty="0"/>
              <a:t> — совокупность сооружений, зданий, систем и служб, обеспечивающих условия для нормальной работы различных отраслей экономики и жизни населения.</a:t>
            </a:r>
          </a:p>
          <a:p>
            <a:r>
              <a:rPr lang="ru-RU" b="1" dirty="0">
                <a:solidFill>
                  <a:srgbClr val="7030A0"/>
                </a:solidFill>
              </a:rPr>
              <a:t>Основные характеристики: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 smtClean="0"/>
              <a:t>-Системность </a:t>
            </a:r>
            <a:r>
              <a:rPr lang="ru-RU" dirty="0"/>
              <a:t>— взаимосвязь всех элементов</a:t>
            </a:r>
          </a:p>
          <a:p>
            <a:r>
              <a:rPr lang="ru-RU" dirty="0" smtClean="0"/>
              <a:t>-Ресурсоемкость </a:t>
            </a:r>
            <a:r>
              <a:rPr lang="ru-RU" dirty="0"/>
              <a:t>— значительные затраты на создание</a:t>
            </a:r>
          </a:p>
          <a:p>
            <a:r>
              <a:rPr lang="ru-RU" dirty="0" smtClean="0"/>
              <a:t>-Долговечность </a:t>
            </a:r>
            <a:r>
              <a:rPr lang="ru-RU" dirty="0"/>
              <a:t>— длительное использование объектов</a:t>
            </a:r>
          </a:p>
          <a:p>
            <a:r>
              <a:rPr lang="ru-RU" dirty="0" smtClean="0"/>
              <a:t>-Универсальность </a:t>
            </a:r>
            <a:r>
              <a:rPr lang="ru-RU" dirty="0"/>
              <a:t>— доступность для всех </a:t>
            </a:r>
            <a:r>
              <a:rPr lang="ru-RU" dirty="0" smtClean="0"/>
              <a:t>пользователей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Структура </a:t>
            </a:r>
            <a:r>
              <a:rPr lang="ru-RU" b="1" dirty="0">
                <a:solidFill>
                  <a:srgbClr val="7030A0"/>
                </a:solidFill>
              </a:rPr>
              <a:t>инфраструктуры</a:t>
            </a:r>
          </a:p>
          <a:p>
            <a:r>
              <a:rPr lang="ru-RU" b="1" dirty="0">
                <a:solidFill>
                  <a:srgbClr val="002060"/>
                </a:solidFill>
              </a:rPr>
              <a:t>Основные элементы структуры</a:t>
            </a:r>
            <a:r>
              <a:rPr lang="ru-RU" b="1" dirty="0"/>
              <a:t>:</a:t>
            </a:r>
            <a:endParaRPr lang="ru-RU" dirty="0"/>
          </a:p>
          <a:p>
            <a:r>
              <a:rPr lang="ru-RU" dirty="0" smtClean="0"/>
              <a:t>-Производственные </a:t>
            </a:r>
            <a:r>
              <a:rPr lang="ru-RU" dirty="0"/>
              <a:t>подразделения</a:t>
            </a:r>
          </a:p>
          <a:p>
            <a:r>
              <a:rPr lang="ru-RU" dirty="0" smtClean="0"/>
              <a:t>-Вспомогательные </a:t>
            </a:r>
            <a:r>
              <a:rPr lang="ru-RU" dirty="0"/>
              <a:t>службы</a:t>
            </a:r>
          </a:p>
          <a:p>
            <a:r>
              <a:rPr lang="ru-RU" dirty="0" smtClean="0"/>
              <a:t>-Обслуживающие </a:t>
            </a:r>
            <a:r>
              <a:rPr lang="ru-RU" dirty="0"/>
              <a:t>хозяйства</a:t>
            </a:r>
          </a:p>
          <a:p>
            <a:r>
              <a:rPr lang="ru-RU" dirty="0" smtClean="0"/>
              <a:t>-Социальные </a:t>
            </a:r>
            <a:r>
              <a:rPr lang="ru-RU" dirty="0"/>
              <a:t>объекты</a:t>
            </a:r>
          </a:p>
          <a:p>
            <a:r>
              <a:rPr lang="ru-RU" b="1" dirty="0">
                <a:solidFill>
                  <a:srgbClr val="002060"/>
                </a:solidFill>
              </a:rPr>
              <a:t>Виды инфраструктуры: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 smtClean="0"/>
              <a:t>-Производственная</a:t>
            </a:r>
            <a:endParaRPr lang="ru-RU" dirty="0"/>
          </a:p>
          <a:p>
            <a:r>
              <a:rPr lang="ru-RU" dirty="0" smtClean="0"/>
              <a:t>-Непроизводственная </a:t>
            </a:r>
            <a:r>
              <a:rPr lang="ru-RU" dirty="0"/>
              <a:t>(социальная)</a:t>
            </a:r>
          </a:p>
          <a:p>
            <a:r>
              <a:rPr lang="ru-RU" dirty="0" smtClean="0"/>
              <a:t>-Рыночная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130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3787" y="38689"/>
            <a:ext cx="892899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Производственная инфраструктура</a:t>
            </a:r>
          </a:p>
          <a:p>
            <a:r>
              <a:rPr lang="ru-RU" b="1" dirty="0">
                <a:solidFill>
                  <a:srgbClr val="7030A0"/>
                </a:solidFill>
              </a:rPr>
              <a:t>Назначение:</a:t>
            </a:r>
            <a:r>
              <a:rPr lang="ru-RU" dirty="0"/>
              <a:t> обеспечение бесперебойного функционирования производственного процесса</a:t>
            </a: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Основные </a:t>
            </a:r>
            <a:r>
              <a:rPr lang="ru-RU" b="1" dirty="0">
                <a:solidFill>
                  <a:srgbClr val="C00000"/>
                </a:solidFill>
              </a:rPr>
              <a:t>подразделения: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dirty="0"/>
              <a:t>Инструментальное хозяйство</a:t>
            </a:r>
          </a:p>
          <a:p>
            <a:r>
              <a:rPr lang="ru-RU" dirty="0"/>
              <a:t>Ремонтная служба</a:t>
            </a:r>
          </a:p>
          <a:p>
            <a:r>
              <a:rPr lang="ru-RU" dirty="0"/>
              <a:t>Транспортная служба</a:t>
            </a:r>
          </a:p>
          <a:p>
            <a:r>
              <a:rPr lang="ru-RU" dirty="0"/>
              <a:t>Энергетическое хозяйство</a:t>
            </a:r>
          </a:p>
          <a:p>
            <a:r>
              <a:rPr lang="ru-RU" dirty="0"/>
              <a:t>Складское хозяйство</a:t>
            </a:r>
          </a:p>
          <a:p>
            <a:r>
              <a:rPr lang="ru-RU" dirty="0"/>
              <a:t>Служба материально-технического </a:t>
            </a:r>
            <a:r>
              <a:rPr lang="ru-RU" dirty="0" smtClean="0"/>
              <a:t>снабжения</a:t>
            </a:r>
          </a:p>
          <a:p>
            <a:r>
              <a:rPr lang="ru-RU" b="1" dirty="0"/>
              <a:t> </a:t>
            </a:r>
            <a:endParaRPr lang="ru-RU" b="1" dirty="0" smtClean="0"/>
          </a:p>
          <a:p>
            <a:r>
              <a:rPr lang="ru-RU" b="1" dirty="0" smtClean="0">
                <a:solidFill>
                  <a:srgbClr val="C00000"/>
                </a:solidFill>
              </a:rPr>
              <a:t>Непроизводственная </a:t>
            </a:r>
            <a:r>
              <a:rPr lang="ru-RU" b="1" dirty="0">
                <a:solidFill>
                  <a:srgbClr val="C00000"/>
                </a:solidFill>
              </a:rPr>
              <a:t>инфраструктура</a:t>
            </a:r>
          </a:p>
          <a:p>
            <a:endParaRPr lang="ru-RU" b="1" dirty="0" smtClean="0"/>
          </a:p>
          <a:p>
            <a:r>
              <a:rPr lang="ru-RU" b="1" dirty="0" smtClean="0">
                <a:solidFill>
                  <a:srgbClr val="7030A0"/>
                </a:solidFill>
              </a:rPr>
              <a:t>Назначение</a:t>
            </a:r>
            <a:r>
              <a:rPr lang="ru-RU" b="1" dirty="0"/>
              <a:t>:</a:t>
            </a:r>
            <a:r>
              <a:rPr lang="ru-RU" dirty="0"/>
              <a:t> социальное обслуживание работников предприятия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Основные </a:t>
            </a:r>
            <a:r>
              <a:rPr lang="ru-RU" b="1" dirty="0">
                <a:solidFill>
                  <a:srgbClr val="002060"/>
                </a:solidFill>
              </a:rPr>
              <a:t>элементы: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/>
              <a:t>Жилищно-коммунальные службы</a:t>
            </a:r>
          </a:p>
          <a:p>
            <a:r>
              <a:rPr lang="ru-RU" dirty="0"/>
              <a:t>Медицинские учреждения</a:t>
            </a:r>
          </a:p>
          <a:p>
            <a:r>
              <a:rPr lang="ru-RU" dirty="0"/>
              <a:t>Образовательные учреждения</a:t>
            </a:r>
          </a:p>
          <a:p>
            <a:r>
              <a:rPr lang="ru-RU" dirty="0"/>
              <a:t>Объекты питания</a:t>
            </a:r>
          </a:p>
          <a:p>
            <a:r>
              <a:rPr lang="ru-RU" dirty="0"/>
              <a:t>Оздоровительные комплексы</a:t>
            </a:r>
          </a:p>
          <a:p>
            <a:r>
              <a:rPr lang="ru-RU" dirty="0"/>
              <a:t>Культурно-досуговые учреждения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78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048" y="116632"/>
            <a:ext cx="903649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Значение производственной инфраструктуры</a:t>
            </a:r>
          </a:p>
          <a:p>
            <a:r>
              <a:rPr lang="ru-RU" b="1" dirty="0">
                <a:solidFill>
                  <a:srgbClr val="002060"/>
                </a:solidFill>
              </a:rPr>
              <a:t>Факторы роста значимости: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 smtClean="0"/>
              <a:t>-Усложнение </a:t>
            </a:r>
            <a:r>
              <a:rPr lang="ru-RU" dirty="0"/>
              <a:t>производственных процессов</a:t>
            </a:r>
          </a:p>
          <a:p>
            <a:r>
              <a:rPr lang="ru-RU" dirty="0" smtClean="0"/>
              <a:t>-Увеличение </a:t>
            </a:r>
            <a:r>
              <a:rPr lang="ru-RU" dirty="0"/>
              <a:t>транспортных потоков</a:t>
            </a:r>
          </a:p>
          <a:p>
            <a:r>
              <a:rPr lang="ru-RU" dirty="0" smtClean="0"/>
              <a:t>-Рост </a:t>
            </a:r>
            <a:r>
              <a:rPr lang="ru-RU" dirty="0"/>
              <a:t>нагрузок на коммуникации</a:t>
            </a:r>
          </a:p>
          <a:p>
            <a:r>
              <a:rPr lang="ru-RU" dirty="0" smtClean="0"/>
              <a:t>-Повышение </a:t>
            </a:r>
            <a:r>
              <a:rPr lang="ru-RU" dirty="0"/>
              <a:t>уровня автоматизации</a:t>
            </a:r>
          </a:p>
          <a:p>
            <a:r>
              <a:rPr lang="ru-RU" dirty="0" smtClean="0"/>
              <a:t>-Развитие </a:t>
            </a:r>
            <a:r>
              <a:rPr lang="ru-RU" dirty="0"/>
              <a:t>новых </a:t>
            </a:r>
            <a:r>
              <a:rPr lang="ru-RU" dirty="0" smtClean="0"/>
              <a:t>технологий</a:t>
            </a:r>
            <a:r>
              <a:rPr lang="ru-RU" b="1" dirty="0"/>
              <a:t> </a:t>
            </a:r>
            <a:endParaRPr lang="ru-RU" b="1" dirty="0" smtClean="0"/>
          </a:p>
          <a:p>
            <a:r>
              <a:rPr lang="ru-RU" b="1" dirty="0" smtClean="0">
                <a:solidFill>
                  <a:srgbClr val="C00000"/>
                </a:solidFill>
              </a:rPr>
              <a:t>Роль </a:t>
            </a:r>
            <a:r>
              <a:rPr lang="ru-RU" b="1" dirty="0">
                <a:solidFill>
                  <a:srgbClr val="C00000"/>
                </a:solidFill>
              </a:rPr>
              <a:t>непроизводственной инфраструктуры</a:t>
            </a:r>
          </a:p>
          <a:p>
            <a:r>
              <a:rPr lang="ru-RU" b="1" dirty="0">
                <a:solidFill>
                  <a:srgbClr val="002060"/>
                </a:solidFill>
              </a:rPr>
              <a:t>Социальное значение: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 smtClean="0"/>
              <a:t>-Обеспечение </a:t>
            </a:r>
            <a:r>
              <a:rPr lang="ru-RU" dirty="0"/>
              <a:t>нормальных условий труда</a:t>
            </a:r>
          </a:p>
          <a:p>
            <a:r>
              <a:rPr lang="ru-RU" dirty="0" smtClean="0"/>
              <a:t>-Удовлетворение </a:t>
            </a:r>
            <a:r>
              <a:rPr lang="ru-RU" dirty="0"/>
              <a:t>социальных потребностей работников</a:t>
            </a:r>
          </a:p>
          <a:p>
            <a:r>
              <a:rPr lang="ru-RU" dirty="0" smtClean="0"/>
              <a:t>-Создание </a:t>
            </a:r>
            <a:r>
              <a:rPr lang="ru-RU" dirty="0"/>
              <a:t>благоприятного климата в коллективе</a:t>
            </a:r>
          </a:p>
          <a:p>
            <a:r>
              <a:rPr lang="ru-RU" dirty="0" smtClean="0"/>
              <a:t>-Повышение </a:t>
            </a:r>
            <a:r>
              <a:rPr lang="ru-RU" dirty="0"/>
              <a:t>производительности </a:t>
            </a:r>
            <a:r>
              <a:rPr lang="ru-RU" dirty="0" smtClean="0"/>
              <a:t>труда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Инфраструктура </a:t>
            </a:r>
            <a:r>
              <a:rPr lang="ru-RU" b="1" dirty="0">
                <a:solidFill>
                  <a:srgbClr val="C00000"/>
                </a:solidFill>
              </a:rPr>
              <a:t>как регулятор экономики</a:t>
            </a:r>
          </a:p>
          <a:p>
            <a:r>
              <a:rPr lang="ru-RU" b="1" dirty="0">
                <a:solidFill>
                  <a:srgbClr val="002060"/>
                </a:solidFill>
              </a:rPr>
              <a:t>Функции регулирования: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 smtClean="0"/>
              <a:t>-Создание </a:t>
            </a:r>
            <a:r>
              <a:rPr lang="ru-RU" dirty="0"/>
              <a:t>условий для развития производства</a:t>
            </a:r>
          </a:p>
          <a:p>
            <a:r>
              <a:rPr lang="ru-RU" dirty="0" smtClean="0"/>
              <a:t>-Обеспечение </a:t>
            </a:r>
            <a:r>
              <a:rPr lang="ru-RU" dirty="0"/>
              <a:t>эффективного взаимодействия отраслей</a:t>
            </a:r>
          </a:p>
          <a:p>
            <a:r>
              <a:rPr lang="ru-RU" dirty="0" smtClean="0"/>
              <a:t>-Оптимизация </a:t>
            </a:r>
            <a:r>
              <a:rPr lang="ru-RU" dirty="0"/>
              <a:t>потоков товаров и услуг</a:t>
            </a:r>
          </a:p>
          <a:p>
            <a:r>
              <a:rPr lang="ru-RU" dirty="0" smtClean="0"/>
              <a:t>-Поддержка </a:t>
            </a:r>
            <a:r>
              <a:rPr lang="ru-RU" dirty="0"/>
              <a:t>рыночных отношений</a:t>
            </a:r>
          </a:p>
          <a:p>
            <a:r>
              <a:rPr lang="ru-RU" dirty="0" smtClean="0"/>
              <a:t>-Стимулирование </a:t>
            </a:r>
            <a:r>
              <a:rPr lang="ru-RU" dirty="0"/>
              <a:t>экономического роста</a:t>
            </a:r>
          </a:p>
          <a:p>
            <a:r>
              <a:rPr lang="ru-RU" dirty="0"/>
              <a:t>Инфраструктура является важнейшим фактором развития экономики и обеспечения эффективной работы предприятий.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079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260648"/>
            <a:ext cx="574238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Взаимосвязь элементов экономики</a:t>
            </a:r>
            <a:r>
              <a:rPr lang="ru-RU" sz="2800" dirty="0"/>
              <a:t> обеспечивает:</a:t>
            </a:r>
          </a:p>
          <a:p>
            <a:r>
              <a:rPr lang="ru-RU" sz="2800" dirty="0"/>
              <a:t>Стабильное </a:t>
            </a:r>
            <a:r>
              <a:rPr lang="ru-RU" sz="2800" dirty="0" smtClean="0"/>
              <a:t>развитие.</a:t>
            </a:r>
            <a:endParaRPr lang="ru-RU" sz="2800" dirty="0"/>
          </a:p>
          <a:p>
            <a:r>
              <a:rPr lang="ru-RU" sz="2800" dirty="0"/>
              <a:t>Эффективное использование </a:t>
            </a:r>
            <a:r>
              <a:rPr lang="ru-RU" sz="2800" dirty="0" smtClean="0"/>
              <a:t>ресурсов.</a:t>
            </a:r>
            <a:endParaRPr lang="ru-RU" sz="2800" dirty="0"/>
          </a:p>
          <a:p>
            <a:r>
              <a:rPr lang="ru-RU" sz="2800" dirty="0"/>
              <a:t>Рост благосостояния </a:t>
            </a:r>
            <a:r>
              <a:rPr lang="ru-RU" sz="2800" dirty="0" smtClean="0"/>
              <a:t>населения.</a:t>
            </a:r>
            <a:endParaRPr lang="ru-RU" sz="2800" dirty="0"/>
          </a:p>
          <a:p>
            <a:r>
              <a:rPr lang="ru-RU" sz="2800" dirty="0"/>
              <a:t>Конкурентоспособность на мировом </a:t>
            </a:r>
            <a:r>
              <a:rPr lang="ru-RU" sz="2800" dirty="0" smtClean="0"/>
              <a:t>рынке.</a:t>
            </a:r>
            <a:endParaRPr lang="ru-RU" sz="2800" dirty="0"/>
          </a:p>
          <a:p>
            <a:r>
              <a:rPr lang="ru-RU" sz="2800" b="1" dirty="0"/>
              <a:t>Перспективы развития:</a:t>
            </a:r>
            <a:endParaRPr lang="ru-RU" sz="2800" dirty="0"/>
          </a:p>
          <a:p>
            <a:r>
              <a:rPr lang="ru-RU" sz="2800" dirty="0"/>
              <a:t>Диверсификация </a:t>
            </a:r>
            <a:r>
              <a:rPr lang="ru-RU" sz="2800" dirty="0" smtClean="0"/>
              <a:t>экономики.</a:t>
            </a:r>
            <a:endParaRPr lang="ru-RU" sz="2800" dirty="0"/>
          </a:p>
          <a:p>
            <a:r>
              <a:rPr lang="ru-RU" sz="2800" dirty="0"/>
              <a:t>Инновационное </a:t>
            </a:r>
            <a:r>
              <a:rPr lang="ru-RU" sz="2800" dirty="0" smtClean="0"/>
              <a:t>развитие.</a:t>
            </a:r>
            <a:endParaRPr lang="ru-RU" sz="2800" dirty="0"/>
          </a:p>
          <a:p>
            <a:r>
              <a:rPr lang="ru-RU" sz="2800" dirty="0"/>
              <a:t>Цифровизация </a:t>
            </a:r>
            <a:r>
              <a:rPr lang="ru-RU" sz="2800" dirty="0" smtClean="0"/>
              <a:t>процессов.</a:t>
            </a:r>
            <a:endParaRPr lang="ru-RU" sz="2800" dirty="0"/>
          </a:p>
          <a:p>
            <a:r>
              <a:rPr lang="ru-RU" sz="2800" dirty="0"/>
              <a:t>Развитие человеческого </a:t>
            </a:r>
            <a:r>
              <a:rPr lang="ru-RU" sz="2800" dirty="0" smtClean="0"/>
              <a:t>капитала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7890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1210" y="116632"/>
            <a:ext cx="892899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Вопросы по теме № 4.</a:t>
            </a:r>
          </a:p>
          <a:p>
            <a:endParaRPr lang="ru-RU" sz="1600" dirty="0" smtClean="0"/>
          </a:p>
          <a:p>
            <a:r>
              <a:rPr lang="ru-RU" dirty="0" smtClean="0"/>
              <a:t>1.Какие </a:t>
            </a:r>
            <a:r>
              <a:rPr lang="ru-RU" dirty="0"/>
              <a:t>основные этапы включает процедура создания новой организации?</a:t>
            </a:r>
          </a:p>
          <a:p>
            <a:r>
              <a:rPr lang="ru-RU" dirty="0" smtClean="0"/>
              <a:t>2.Какие </a:t>
            </a:r>
            <a:r>
              <a:rPr lang="ru-RU" dirty="0"/>
              <a:t>документы необходимы для государственной регистрации юридического лица?</a:t>
            </a:r>
          </a:p>
          <a:p>
            <a:r>
              <a:rPr lang="ru-RU" dirty="0" smtClean="0"/>
              <a:t>3.В </a:t>
            </a:r>
            <a:r>
              <a:rPr lang="ru-RU" dirty="0"/>
              <a:t>какие государственные органы необходимо подать документы для регистрации?</a:t>
            </a:r>
          </a:p>
          <a:p>
            <a:r>
              <a:rPr lang="ru-RU" dirty="0" smtClean="0"/>
              <a:t>4.Каковы </a:t>
            </a:r>
            <a:r>
              <a:rPr lang="ru-RU" dirty="0"/>
              <a:t>сроки рассмотрения заявления о регистрации</a:t>
            </a:r>
            <a:r>
              <a:rPr lang="ru-RU" dirty="0" smtClean="0"/>
              <a:t>?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5.Какие </a:t>
            </a:r>
            <a:r>
              <a:rPr lang="ru-RU" dirty="0"/>
              <a:t>обязательные сведения должны содержаться в уставе?</a:t>
            </a:r>
          </a:p>
          <a:p>
            <a:r>
              <a:rPr lang="ru-RU" dirty="0" smtClean="0"/>
              <a:t>6.Кто </a:t>
            </a:r>
            <a:r>
              <a:rPr lang="ru-RU" dirty="0"/>
              <a:t>имеет право утверждать изменения в уставе?</a:t>
            </a:r>
          </a:p>
          <a:p>
            <a:r>
              <a:rPr lang="ru-RU" dirty="0" smtClean="0"/>
              <a:t>7.Для </a:t>
            </a:r>
            <a:r>
              <a:rPr lang="ru-RU" dirty="0"/>
              <a:t>чего создается уставный капитал организации?</a:t>
            </a:r>
          </a:p>
          <a:p>
            <a:r>
              <a:rPr lang="ru-RU" dirty="0" smtClean="0"/>
              <a:t>8.Какие </a:t>
            </a:r>
            <a:r>
              <a:rPr lang="ru-RU" dirty="0"/>
              <a:t>функции выполняет уставный капитал?</a:t>
            </a:r>
          </a:p>
          <a:p>
            <a:r>
              <a:rPr lang="ru-RU" dirty="0" smtClean="0"/>
              <a:t>9.Как </a:t>
            </a:r>
            <a:r>
              <a:rPr lang="ru-RU" dirty="0"/>
              <a:t>происходит формирование уставного капитала при создании организации?</a:t>
            </a:r>
          </a:p>
          <a:p>
            <a:r>
              <a:rPr lang="ru-RU" dirty="0" smtClean="0"/>
              <a:t>10Какие </a:t>
            </a:r>
            <a:r>
              <a:rPr lang="ru-RU" dirty="0"/>
              <a:t>источники могут использоваться для пополнения уставного капитала?</a:t>
            </a:r>
          </a:p>
          <a:p>
            <a:r>
              <a:rPr lang="ru-RU" dirty="0" smtClean="0"/>
              <a:t>11.Из </a:t>
            </a:r>
            <a:r>
              <a:rPr lang="ru-RU" dirty="0"/>
              <a:t>каких элементов состоит уставный капитал?</a:t>
            </a:r>
          </a:p>
          <a:p>
            <a:r>
              <a:rPr lang="ru-RU" dirty="0" smtClean="0"/>
              <a:t>12.В </a:t>
            </a:r>
            <a:r>
              <a:rPr lang="ru-RU" dirty="0"/>
              <a:t>каких формах может быть внесен вклад в уставный капитал?</a:t>
            </a:r>
          </a:p>
          <a:p>
            <a:r>
              <a:rPr lang="ru-RU" dirty="0" smtClean="0"/>
              <a:t>13.Каковы </a:t>
            </a:r>
            <a:r>
              <a:rPr lang="ru-RU" dirty="0"/>
              <a:t>минимальные требования к размеру уставного капитала для различных организационно-правовых форм?</a:t>
            </a:r>
          </a:p>
          <a:p>
            <a:r>
              <a:rPr lang="ru-RU" dirty="0" smtClean="0"/>
              <a:t>14.Как </a:t>
            </a:r>
            <a:r>
              <a:rPr lang="ru-RU" dirty="0"/>
              <a:t>определяется оптимальный размер уставного капитала?</a:t>
            </a:r>
          </a:p>
          <a:p>
            <a:r>
              <a:rPr lang="ru-RU" dirty="0" smtClean="0"/>
              <a:t>15.Какие </a:t>
            </a:r>
            <a:r>
              <a:rPr lang="ru-RU" dirty="0"/>
              <a:t>последствия могут наступить при недостаточном размере уставного капитала?</a:t>
            </a:r>
          </a:p>
          <a:p>
            <a:r>
              <a:rPr lang="ru-RU" dirty="0" smtClean="0"/>
              <a:t>16.Что </a:t>
            </a:r>
            <a:r>
              <a:rPr lang="ru-RU" dirty="0"/>
              <a:t>входит в состав основного капитала?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140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7337" y="372084"/>
            <a:ext cx="8856984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Вопросы по теме № 4.( продолжение.)</a:t>
            </a:r>
          </a:p>
          <a:p>
            <a:endParaRPr lang="ru-RU" dirty="0"/>
          </a:p>
          <a:p>
            <a:r>
              <a:rPr lang="ru-RU" dirty="0" smtClean="0"/>
              <a:t>17.Как </a:t>
            </a:r>
            <a:r>
              <a:rPr lang="ru-RU" dirty="0"/>
              <a:t>происходит учет основного капитала в бухгалтерском балансе?</a:t>
            </a:r>
          </a:p>
          <a:p>
            <a:r>
              <a:rPr lang="ru-RU" dirty="0"/>
              <a:t>18.Каковы особенности амортизации основного капитала?</a:t>
            </a:r>
          </a:p>
          <a:p>
            <a:r>
              <a:rPr lang="ru-RU" dirty="0"/>
              <a:t>19.Как осуществляется переоценка основного капитала?</a:t>
            </a:r>
          </a:p>
          <a:p>
            <a:r>
              <a:rPr lang="ru-RU" dirty="0"/>
              <a:t>20.Что такое разрешенный капитал и как он определяется?</a:t>
            </a:r>
          </a:p>
          <a:p>
            <a:r>
              <a:rPr lang="ru-RU" dirty="0"/>
              <a:t>21.Каковы особенности учета акций в акционерном обществе?</a:t>
            </a:r>
          </a:p>
          <a:p>
            <a:r>
              <a:rPr lang="ru-RU" dirty="0"/>
              <a:t>22.Чем отличается уставной фонд от уставного капитала?</a:t>
            </a:r>
          </a:p>
          <a:p>
            <a:r>
              <a:rPr lang="ru-RU" dirty="0"/>
              <a:t>23.В каких организациях формируется уставной фонд?</a:t>
            </a:r>
          </a:p>
          <a:p>
            <a:r>
              <a:rPr lang="ru-RU" dirty="0"/>
              <a:t>24.Как происходит формирование и использование уставного фонда?</a:t>
            </a:r>
          </a:p>
          <a:p>
            <a:r>
              <a:rPr lang="ru-RU" dirty="0" smtClean="0"/>
              <a:t>25.Что </a:t>
            </a:r>
            <a:r>
              <a:rPr lang="ru-RU" dirty="0"/>
              <a:t>такое уставный капитал предприятия и чем он отличается от общего имущества организации</a:t>
            </a:r>
            <a:r>
              <a:rPr lang="ru-RU" dirty="0" smtClean="0"/>
              <a:t>?</a:t>
            </a:r>
          </a:p>
          <a:p>
            <a:r>
              <a:rPr lang="ru-RU" dirty="0" smtClean="0"/>
              <a:t> 26.Какие </a:t>
            </a:r>
            <a:r>
              <a:rPr lang="ru-RU" dirty="0"/>
              <a:t>виды имущества входят в состав предприятия и как они классифицируются?</a:t>
            </a:r>
          </a:p>
          <a:p>
            <a:r>
              <a:rPr lang="ru-RU" dirty="0" smtClean="0"/>
              <a:t>27.В </a:t>
            </a:r>
            <a:r>
              <a:rPr lang="ru-RU" dirty="0"/>
              <a:t>чём заключается основное различие между уставным капиталом и собственным </a:t>
            </a:r>
            <a:r>
              <a:rPr lang="ru-RU" dirty="0" smtClean="0"/>
              <a:t>28.капиталом </a:t>
            </a:r>
            <a:r>
              <a:rPr lang="ru-RU" dirty="0"/>
              <a:t>предприятия?</a:t>
            </a:r>
          </a:p>
          <a:p>
            <a:r>
              <a:rPr lang="ru-RU" dirty="0" smtClean="0"/>
              <a:t>29.Каким </a:t>
            </a:r>
            <a:r>
              <a:rPr lang="ru-RU" dirty="0"/>
              <a:t>образом происходит формирование уставного капитала и как он может изменяться в процессе деятельности предприятия?</a:t>
            </a:r>
          </a:p>
          <a:p>
            <a:r>
              <a:rPr lang="ru-RU" dirty="0" smtClean="0"/>
              <a:t>30Что </a:t>
            </a:r>
            <a:r>
              <a:rPr lang="ru-RU" dirty="0"/>
              <a:t>такое инфраструктура и каково её строение?</a:t>
            </a:r>
          </a:p>
          <a:p>
            <a:r>
              <a:rPr lang="ru-RU" dirty="0" smtClean="0"/>
              <a:t>31.Какие </a:t>
            </a:r>
            <a:r>
              <a:rPr lang="ru-RU" dirty="0"/>
              <a:t>элементы включает производственная инфраструктура?</a:t>
            </a:r>
          </a:p>
          <a:p>
            <a:r>
              <a:rPr lang="ru-RU" dirty="0" smtClean="0"/>
              <a:t>32.Каковы </a:t>
            </a:r>
            <a:r>
              <a:rPr lang="ru-RU" dirty="0"/>
              <a:t>основные компоненты непроизводственной (социальной) инфраструктуры?</a:t>
            </a:r>
          </a:p>
          <a:p>
            <a:r>
              <a:rPr lang="ru-RU" dirty="0" smtClean="0"/>
              <a:t>33.Как </a:t>
            </a:r>
            <a:r>
              <a:rPr lang="ru-RU" dirty="0"/>
              <a:t>инфраструктура используется как инструмент регулирования экономики?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413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WordPictureWatermark1674174671">
            <a:extLst>
              <a:ext uri="{FF2B5EF4-FFF2-40B4-BE49-F238E27FC236}">
                <a16:creationId xmlns:a16="http://schemas.microsoft.com/office/drawing/2014/main" xmlns="" id="{9612D52C-0ADB-4228-B689-DED6846B3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396" y="24808"/>
            <a:ext cx="3333208" cy="683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82CE011-A026-4495-91BC-C77ECACE08F2}"/>
              </a:ext>
            </a:extLst>
          </p:cNvPr>
          <p:cNvSpPr txBox="1"/>
          <p:nvPr/>
        </p:nvSpPr>
        <p:spPr>
          <a:xfrm>
            <a:off x="139825" y="364948"/>
            <a:ext cx="8995298" cy="5924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Уральский юридический институт МВД России.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x-none" sz="2400" b="1" smtClean="0">
                <a:solidFill>
                  <a:srgbClr val="FF0000"/>
                </a:solidFill>
              </a:rPr>
              <a:t>Тема </a:t>
            </a:r>
            <a:r>
              <a:rPr lang="ru-RU" sz="2400" b="1" dirty="0" smtClean="0">
                <a:solidFill>
                  <a:srgbClr val="FF0000"/>
                </a:solidFill>
              </a:rPr>
              <a:t>5. Основные фонды предприятий.</a:t>
            </a:r>
            <a:endParaRPr lang="ru-RU" sz="2400" dirty="0">
              <a:solidFill>
                <a:srgbClr val="FF000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2800" noProof="0" dirty="0">
              <a:solidFill>
                <a:srgbClr val="C00000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КАФЕДРА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СОЦИАЛЬНО-ЭКОНОМИЧЕСКИХ ДИСЦИПЛИН,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Баженов Сергей Иванович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Доктор экономических наук,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профессор, член-корреспондент МАНЕБ,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Президент фонда, центр «Региональной экономической безопасности: теоретические аспекты, практика.»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Email</a:t>
            </a: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naukaservis@rambler.ru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Тел.: 8 922-181-40-15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www.b-si.ru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8AF7F89-E487-AB22-C2FE-ADF2DB4761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48680"/>
            <a:ext cx="928205" cy="148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6661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5963" y="188640"/>
            <a:ext cx="8856984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Основные фонды предприятия</a:t>
            </a:r>
            <a:r>
              <a:rPr lang="ru-RU" dirty="0"/>
              <a:t> — это совокупность материальных ценностей, используемых в качестве средств труда и действующих в натурально-вещественной форме в течение длительного времени.</a:t>
            </a: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Основные </a:t>
            </a:r>
            <a:r>
              <a:rPr lang="ru-RU" b="1" dirty="0">
                <a:solidFill>
                  <a:srgbClr val="C00000"/>
                </a:solidFill>
              </a:rPr>
              <a:t>характеристики: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dirty="0" smtClean="0"/>
              <a:t>-Срок </a:t>
            </a:r>
            <a:r>
              <a:rPr lang="ru-RU" dirty="0"/>
              <a:t>службы более 1 </a:t>
            </a:r>
            <a:r>
              <a:rPr lang="ru-RU" dirty="0" smtClean="0"/>
              <a:t>года.</a:t>
            </a:r>
            <a:endParaRPr lang="ru-RU" dirty="0"/>
          </a:p>
          <a:p>
            <a:r>
              <a:rPr lang="ru-RU" dirty="0" smtClean="0"/>
              <a:t>-Многократное </a:t>
            </a:r>
            <a:r>
              <a:rPr lang="ru-RU" dirty="0"/>
              <a:t>использование в </a:t>
            </a:r>
            <a:r>
              <a:rPr lang="ru-RU" dirty="0" smtClean="0"/>
              <a:t>производстве.</a:t>
            </a:r>
            <a:endParaRPr lang="ru-RU" dirty="0"/>
          </a:p>
          <a:p>
            <a:r>
              <a:rPr lang="ru-RU" dirty="0" smtClean="0"/>
              <a:t>-охранение </a:t>
            </a:r>
            <a:r>
              <a:rPr lang="ru-RU" dirty="0"/>
              <a:t>первоначальной </a:t>
            </a:r>
            <a:r>
              <a:rPr lang="ru-RU" dirty="0" smtClean="0"/>
              <a:t>формы.</a:t>
            </a:r>
            <a:endParaRPr lang="ru-RU" dirty="0"/>
          </a:p>
          <a:p>
            <a:r>
              <a:rPr lang="ru-RU" dirty="0" smtClean="0"/>
              <a:t>-Перенос </a:t>
            </a:r>
            <a:r>
              <a:rPr lang="ru-RU" dirty="0"/>
              <a:t>стоимости через </a:t>
            </a:r>
            <a:r>
              <a:rPr lang="ru-RU" dirty="0" smtClean="0"/>
              <a:t>амортизацию.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Состав </a:t>
            </a:r>
            <a:r>
              <a:rPr lang="ru-RU" b="1" dirty="0">
                <a:solidFill>
                  <a:srgbClr val="7030A0"/>
                </a:solidFill>
              </a:rPr>
              <a:t>основных </a:t>
            </a:r>
            <a:r>
              <a:rPr lang="ru-RU" b="1" dirty="0" smtClean="0">
                <a:solidFill>
                  <a:srgbClr val="7030A0"/>
                </a:solidFill>
              </a:rPr>
              <a:t>фондов.</a:t>
            </a:r>
            <a:endParaRPr lang="ru-RU" b="1" dirty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Производственные </a:t>
            </a:r>
            <a:r>
              <a:rPr lang="ru-RU" b="1" dirty="0">
                <a:solidFill>
                  <a:srgbClr val="C00000"/>
                </a:solidFill>
              </a:rPr>
              <a:t>фонды: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dirty="0" smtClean="0"/>
              <a:t>-Здания</a:t>
            </a:r>
            <a:r>
              <a:rPr lang="ru-RU" dirty="0"/>
              <a:t> — производственные цеха, </a:t>
            </a:r>
            <a:r>
              <a:rPr lang="ru-RU" dirty="0" smtClean="0"/>
              <a:t>склады.</a:t>
            </a:r>
            <a:endParaRPr lang="ru-RU" dirty="0"/>
          </a:p>
          <a:p>
            <a:r>
              <a:rPr lang="ru-RU" dirty="0" smtClean="0"/>
              <a:t>-Сооружения</a:t>
            </a:r>
            <a:r>
              <a:rPr lang="ru-RU" dirty="0"/>
              <a:t> — дороги, ограждения, </a:t>
            </a:r>
            <a:r>
              <a:rPr lang="ru-RU" dirty="0" smtClean="0"/>
              <a:t>ЛЭП.</a:t>
            </a:r>
            <a:endParaRPr lang="ru-RU" dirty="0"/>
          </a:p>
          <a:p>
            <a:r>
              <a:rPr lang="ru-RU" dirty="0" smtClean="0"/>
              <a:t>-Машины </a:t>
            </a:r>
            <a:r>
              <a:rPr lang="ru-RU" dirty="0"/>
              <a:t>и оборудование — силовые и </a:t>
            </a:r>
            <a:r>
              <a:rPr lang="ru-RU" dirty="0" smtClean="0"/>
              <a:t>рабочие.</a:t>
            </a:r>
            <a:endParaRPr lang="ru-RU" dirty="0"/>
          </a:p>
          <a:p>
            <a:r>
              <a:rPr lang="ru-RU" dirty="0" smtClean="0"/>
              <a:t>-Транспортные средства.</a:t>
            </a:r>
            <a:endParaRPr lang="ru-RU" dirty="0"/>
          </a:p>
          <a:p>
            <a:r>
              <a:rPr lang="ru-RU" dirty="0" smtClean="0"/>
              <a:t>-Инструменты </a:t>
            </a:r>
            <a:r>
              <a:rPr lang="ru-RU" dirty="0"/>
              <a:t>и </a:t>
            </a:r>
            <a:r>
              <a:rPr lang="ru-RU" dirty="0" smtClean="0"/>
              <a:t>инвентарь.</a:t>
            </a:r>
            <a:endParaRPr lang="ru-RU" dirty="0"/>
          </a:p>
          <a:p>
            <a:r>
              <a:rPr lang="ru-RU" dirty="0" smtClean="0"/>
              <a:t>-Передаточные устройства.</a:t>
            </a:r>
          </a:p>
          <a:p>
            <a:endParaRPr lang="ru-RU" b="1" dirty="0"/>
          </a:p>
          <a:p>
            <a:r>
              <a:rPr lang="ru-RU" b="1" dirty="0" smtClean="0">
                <a:solidFill>
                  <a:srgbClr val="C00000"/>
                </a:solidFill>
              </a:rPr>
              <a:t>Непроизводственные </a:t>
            </a:r>
            <a:r>
              <a:rPr lang="ru-RU" b="1" dirty="0">
                <a:solidFill>
                  <a:srgbClr val="C00000"/>
                </a:solidFill>
              </a:rPr>
              <a:t>фонды: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dirty="0" smtClean="0"/>
              <a:t>-Объекты </a:t>
            </a:r>
            <a:r>
              <a:rPr lang="ru-RU" dirty="0"/>
              <a:t>соцкультбыта — общежития, </a:t>
            </a:r>
            <a:r>
              <a:rPr lang="ru-RU" dirty="0" smtClean="0"/>
              <a:t>столовые.</a:t>
            </a:r>
            <a:endParaRPr lang="ru-RU" dirty="0"/>
          </a:p>
          <a:p>
            <a:r>
              <a:rPr lang="ru-RU" dirty="0" smtClean="0"/>
              <a:t>-Административные здания.</a:t>
            </a:r>
            <a:endParaRPr lang="ru-RU" dirty="0"/>
          </a:p>
          <a:p>
            <a:endParaRPr lang="ru-RU" sz="1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584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2708" y="44624"/>
            <a:ext cx="8784976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r>
              <a:rPr lang="ru-RU" sz="2400" b="1" dirty="0">
                <a:solidFill>
                  <a:srgbClr val="C00000"/>
                </a:solidFill>
              </a:rPr>
              <a:t>Структура основных </a:t>
            </a:r>
            <a:r>
              <a:rPr lang="ru-RU" sz="2400" b="1" dirty="0" smtClean="0">
                <a:solidFill>
                  <a:srgbClr val="C00000"/>
                </a:solidFill>
              </a:rPr>
              <a:t>фондов.</a:t>
            </a:r>
            <a:endParaRPr lang="ru-RU" sz="2400" b="1" dirty="0">
              <a:solidFill>
                <a:srgbClr val="C00000"/>
              </a:solidFill>
            </a:endParaRP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Активная </a:t>
            </a:r>
            <a:r>
              <a:rPr lang="ru-RU" b="1" dirty="0">
                <a:solidFill>
                  <a:srgbClr val="7030A0"/>
                </a:solidFill>
              </a:rPr>
              <a:t>часть</a:t>
            </a:r>
            <a:r>
              <a:rPr lang="ru-RU" dirty="0"/>
              <a:t> — непосредственно участвуют в производстве:</a:t>
            </a:r>
          </a:p>
          <a:p>
            <a:r>
              <a:rPr lang="ru-RU" dirty="0" smtClean="0"/>
              <a:t>-Станки.</a:t>
            </a:r>
            <a:endParaRPr lang="ru-RU" dirty="0"/>
          </a:p>
          <a:p>
            <a:r>
              <a:rPr lang="ru-RU" dirty="0" smtClean="0"/>
              <a:t>-Оборудование.</a:t>
            </a:r>
            <a:endParaRPr lang="ru-RU" dirty="0"/>
          </a:p>
          <a:p>
            <a:r>
              <a:rPr lang="ru-RU" dirty="0" smtClean="0"/>
              <a:t>-Транспорт.</a:t>
            </a:r>
            <a:endParaRPr lang="ru-RU" dirty="0"/>
          </a:p>
          <a:p>
            <a:r>
              <a:rPr lang="ru-RU" b="1" dirty="0" smtClean="0">
                <a:solidFill>
                  <a:srgbClr val="7030A0"/>
                </a:solidFill>
              </a:rPr>
              <a:t>Пассивная </a:t>
            </a:r>
            <a:r>
              <a:rPr lang="ru-RU" b="1" dirty="0">
                <a:solidFill>
                  <a:srgbClr val="7030A0"/>
                </a:solidFill>
              </a:rPr>
              <a:t>часть</a:t>
            </a:r>
            <a:r>
              <a:rPr lang="ru-RU" dirty="0"/>
              <a:t> — создают условия для производства:</a:t>
            </a:r>
          </a:p>
          <a:p>
            <a:r>
              <a:rPr lang="ru-RU" dirty="0" smtClean="0"/>
              <a:t>-Здания.</a:t>
            </a:r>
            <a:endParaRPr lang="ru-RU" dirty="0"/>
          </a:p>
          <a:p>
            <a:r>
              <a:rPr lang="ru-RU" dirty="0" smtClean="0"/>
              <a:t>-Сооружения.</a:t>
            </a:r>
            <a:endParaRPr lang="ru-RU" dirty="0"/>
          </a:p>
          <a:p>
            <a:r>
              <a:rPr lang="ru-RU" dirty="0" smtClean="0"/>
              <a:t>-Складские помещения.</a:t>
            </a:r>
          </a:p>
          <a:p>
            <a:endParaRPr lang="ru-RU" sz="2000" b="1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rgbClr val="C00000"/>
                </a:solidFill>
              </a:rPr>
              <a:t>Классификация </a:t>
            </a:r>
            <a:r>
              <a:rPr lang="ru-RU" sz="2000" b="1" dirty="0">
                <a:solidFill>
                  <a:srgbClr val="C00000"/>
                </a:solidFill>
              </a:rPr>
              <a:t>по </a:t>
            </a:r>
            <a:r>
              <a:rPr lang="ru-RU" sz="2000" b="1" dirty="0" smtClean="0">
                <a:solidFill>
                  <a:srgbClr val="C00000"/>
                </a:solidFill>
              </a:rPr>
              <a:t>использованию.</a:t>
            </a:r>
            <a:endParaRPr lang="ru-RU" sz="2000" b="1" dirty="0">
              <a:solidFill>
                <a:srgbClr val="C00000"/>
              </a:solidFill>
            </a:endParaRP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По </a:t>
            </a:r>
            <a:r>
              <a:rPr lang="ru-RU" b="1" dirty="0">
                <a:solidFill>
                  <a:srgbClr val="7030A0"/>
                </a:solidFill>
              </a:rPr>
              <a:t>состоянию: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 smtClean="0"/>
              <a:t>-В эксплуатации.</a:t>
            </a:r>
            <a:endParaRPr lang="ru-RU" dirty="0"/>
          </a:p>
          <a:p>
            <a:r>
              <a:rPr lang="ru-RU" dirty="0" smtClean="0"/>
              <a:t>-В ремонте.</a:t>
            </a:r>
            <a:endParaRPr lang="ru-RU" dirty="0"/>
          </a:p>
          <a:p>
            <a:r>
              <a:rPr lang="ru-RU" dirty="0" smtClean="0"/>
              <a:t>-В запасе.</a:t>
            </a:r>
            <a:endParaRPr lang="ru-RU" dirty="0"/>
          </a:p>
          <a:p>
            <a:r>
              <a:rPr lang="ru-RU" b="1" dirty="0" smtClean="0">
                <a:solidFill>
                  <a:srgbClr val="7030A0"/>
                </a:solidFill>
              </a:rPr>
              <a:t>По </a:t>
            </a:r>
            <a:r>
              <a:rPr lang="ru-RU" b="1" dirty="0">
                <a:solidFill>
                  <a:srgbClr val="7030A0"/>
                </a:solidFill>
              </a:rPr>
              <a:t>принадлежности: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 smtClean="0"/>
              <a:t>-Собственные.</a:t>
            </a:r>
            <a:endParaRPr lang="ru-RU" dirty="0"/>
          </a:p>
          <a:p>
            <a:r>
              <a:rPr lang="ru-RU" dirty="0" smtClean="0"/>
              <a:t>-Арендованные.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316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4672" y="32447"/>
            <a:ext cx="8856984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Экономическое назначение </a:t>
            </a:r>
            <a:r>
              <a:rPr lang="ru-RU" sz="2400" b="1" dirty="0" smtClean="0">
                <a:solidFill>
                  <a:srgbClr val="FF0000"/>
                </a:solidFill>
              </a:rPr>
              <a:t>классификации.</a:t>
            </a:r>
            <a:endParaRPr lang="ru-RU" sz="2400" b="1" dirty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Цели </a:t>
            </a:r>
            <a:r>
              <a:rPr lang="ru-RU" b="1" dirty="0">
                <a:solidFill>
                  <a:srgbClr val="7030A0"/>
                </a:solidFill>
              </a:rPr>
              <a:t>классификации: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 smtClean="0"/>
              <a:t>-Определение </a:t>
            </a:r>
            <a:r>
              <a:rPr lang="ru-RU" dirty="0"/>
              <a:t>роли отдельных групп в </a:t>
            </a:r>
            <a:r>
              <a:rPr lang="ru-RU" dirty="0" smtClean="0"/>
              <a:t>производстве.</a:t>
            </a:r>
            <a:endParaRPr lang="ru-RU" dirty="0"/>
          </a:p>
          <a:p>
            <a:r>
              <a:rPr lang="ru-RU" dirty="0" smtClean="0"/>
              <a:t>-Оптимизация </a:t>
            </a:r>
            <a:r>
              <a:rPr lang="ru-RU" dirty="0"/>
              <a:t>капитальных </a:t>
            </a:r>
            <a:r>
              <a:rPr lang="ru-RU" dirty="0" smtClean="0"/>
              <a:t>вложений.</a:t>
            </a:r>
            <a:endParaRPr lang="ru-RU" dirty="0"/>
          </a:p>
          <a:p>
            <a:r>
              <a:rPr lang="ru-RU" dirty="0" smtClean="0"/>
              <a:t>-Планирование </a:t>
            </a:r>
            <a:r>
              <a:rPr lang="ru-RU" dirty="0"/>
              <a:t>амортизационного </a:t>
            </a:r>
            <a:r>
              <a:rPr lang="ru-RU" dirty="0" smtClean="0"/>
              <a:t>фонда.</a:t>
            </a:r>
            <a:endParaRPr lang="ru-RU" dirty="0"/>
          </a:p>
          <a:p>
            <a:r>
              <a:rPr lang="ru-RU" dirty="0" smtClean="0"/>
              <a:t>-Анализ </a:t>
            </a:r>
            <a:r>
              <a:rPr lang="ru-RU" dirty="0"/>
              <a:t>эффективности </a:t>
            </a:r>
            <a:r>
              <a:rPr lang="ru-RU" dirty="0" smtClean="0"/>
              <a:t>использования.</a:t>
            </a:r>
            <a:endParaRPr lang="ru-RU" dirty="0"/>
          </a:p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Воспроизводственная характеристика.</a:t>
            </a:r>
            <a:endParaRPr lang="ru-RU" b="1" dirty="0">
              <a:solidFill>
                <a:srgbClr val="C00000"/>
              </a:solidFill>
            </a:endParaRPr>
          </a:p>
          <a:p>
            <a:r>
              <a:rPr lang="ru-RU" b="1" dirty="0">
                <a:solidFill>
                  <a:srgbClr val="7030A0"/>
                </a:solidFill>
              </a:rPr>
              <a:t>Источники воспроизводства: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 smtClean="0"/>
              <a:t>-Собственные </a:t>
            </a:r>
            <a:r>
              <a:rPr lang="ru-RU" dirty="0"/>
              <a:t>финансовые </a:t>
            </a:r>
            <a:r>
              <a:rPr lang="ru-RU" dirty="0" smtClean="0"/>
              <a:t>ресурсы.</a:t>
            </a:r>
            <a:endParaRPr lang="ru-RU" dirty="0"/>
          </a:p>
          <a:p>
            <a:r>
              <a:rPr lang="ru-RU" dirty="0" smtClean="0"/>
              <a:t>-Амортизационные отчисления.</a:t>
            </a:r>
            <a:endParaRPr lang="ru-RU" dirty="0"/>
          </a:p>
          <a:p>
            <a:r>
              <a:rPr lang="ru-RU" dirty="0" smtClean="0"/>
              <a:t>-Привлечённые средства.</a:t>
            </a:r>
            <a:endParaRPr lang="ru-RU" dirty="0"/>
          </a:p>
          <a:p>
            <a:r>
              <a:rPr lang="ru-RU" dirty="0" smtClean="0"/>
              <a:t>-Кредиты банков.</a:t>
            </a:r>
            <a:endParaRPr lang="ru-RU" dirty="0"/>
          </a:p>
          <a:p>
            <a:r>
              <a:rPr lang="ru-RU" dirty="0" smtClean="0"/>
              <a:t>-Государственные инвестиции.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Значение </a:t>
            </a:r>
            <a:r>
              <a:rPr lang="ru-RU" b="1" dirty="0">
                <a:solidFill>
                  <a:srgbClr val="FF0000"/>
                </a:solidFill>
              </a:rPr>
              <a:t>основных фондов</a:t>
            </a:r>
            <a:r>
              <a:rPr lang="ru-RU" b="1" dirty="0"/>
              <a:t>:</a:t>
            </a:r>
            <a:endParaRPr lang="ru-RU" dirty="0"/>
          </a:p>
          <a:p>
            <a:r>
              <a:rPr lang="ru-RU" dirty="0" smtClean="0"/>
              <a:t>-Определяют </a:t>
            </a:r>
            <a:r>
              <a:rPr lang="ru-RU" dirty="0"/>
              <a:t>производственную </a:t>
            </a:r>
            <a:r>
              <a:rPr lang="ru-RU" dirty="0" smtClean="0"/>
              <a:t>мощность.</a:t>
            </a:r>
            <a:endParaRPr lang="ru-RU" dirty="0"/>
          </a:p>
          <a:p>
            <a:r>
              <a:rPr lang="ru-RU" dirty="0" smtClean="0"/>
              <a:t>-Влияют </a:t>
            </a:r>
            <a:r>
              <a:rPr lang="ru-RU" dirty="0"/>
              <a:t>на качество </a:t>
            </a:r>
            <a:r>
              <a:rPr lang="ru-RU" dirty="0" smtClean="0"/>
              <a:t>продукции.</a:t>
            </a:r>
            <a:endParaRPr lang="ru-RU" dirty="0"/>
          </a:p>
          <a:p>
            <a:r>
              <a:rPr lang="ru-RU" dirty="0" smtClean="0"/>
              <a:t>-Определяют </a:t>
            </a:r>
            <a:r>
              <a:rPr lang="ru-RU" dirty="0"/>
              <a:t>конкурентоспособность </a:t>
            </a:r>
            <a:r>
              <a:rPr lang="ru-RU" dirty="0" smtClean="0"/>
              <a:t>предприятия.</a:t>
            </a:r>
            <a:endParaRPr lang="ru-RU" dirty="0"/>
          </a:p>
          <a:p>
            <a:r>
              <a:rPr lang="ru-RU" dirty="0" smtClean="0"/>
              <a:t>-Требуют </a:t>
            </a:r>
            <a:r>
              <a:rPr lang="ru-RU" dirty="0"/>
              <a:t>постоянного обновления и </a:t>
            </a:r>
            <a:r>
              <a:rPr lang="ru-RU" dirty="0" smtClean="0"/>
              <a:t>модернизации.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3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27541"/>
            <a:ext cx="9036496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Основные производственные фонды </a:t>
            </a:r>
            <a:r>
              <a:rPr lang="ru-RU" sz="2000" b="1" dirty="0" smtClean="0">
                <a:solidFill>
                  <a:srgbClr val="FF0000"/>
                </a:solidFill>
              </a:rPr>
              <a:t>предприятия. (ОПФ)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1400" b="1" dirty="0"/>
              <a:t> </a:t>
            </a:r>
            <a:r>
              <a:rPr lang="ru-RU" sz="1400" b="1" dirty="0">
                <a:solidFill>
                  <a:srgbClr val="7030A0"/>
                </a:solidFill>
              </a:rPr>
              <a:t>Виды оценок основных </a:t>
            </a:r>
            <a:r>
              <a:rPr lang="ru-RU" sz="1400" b="1" dirty="0" smtClean="0">
                <a:solidFill>
                  <a:srgbClr val="7030A0"/>
                </a:solidFill>
              </a:rPr>
              <a:t>фондов.</a:t>
            </a:r>
            <a:endParaRPr lang="ru-RU" sz="1400" b="1" dirty="0">
              <a:solidFill>
                <a:srgbClr val="7030A0"/>
              </a:solidFill>
            </a:endParaRPr>
          </a:p>
          <a:p>
            <a:r>
              <a:rPr lang="ru-RU" sz="1400" b="1" dirty="0">
                <a:solidFill>
                  <a:srgbClr val="002060"/>
                </a:solidFill>
              </a:rPr>
              <a:t>Основные виды оценок:</a:t>
            </a:r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dirty="0" smtClean="0"/>
              <a:t>-Первоначальная </a:t>
            </a:r>
            <a:r>
              <a:rPr lang="ru-RU" sz="1400" dirty="0"/>
              <a:t>стоимость — затраты на приобретение, сооружение и </a:t>
            </a:r>
            <a:r>
              <a:rPr lang="ru-RU" sz="1400" dirty="0" smtClean="0"/>
              <a:t>монтаж.</a:t>
            </a:r>
            <a:endParaRPr lang="ru-RU" sz="1400" dirty="0"/>
          </a:p>
          <a:p>
            <a:r>
              <a:rPr lang="ru-RU" sz="1400" dirty="0" smtClean="0"/>
              <a:t>-Восстановительная </a:t>
            </a:r>
            <a:r>
              <a:rPr lang="ru-RU" sz="1400" dirty="0"/>
              <a:t>стоимость — стоимость воспроизводства в современных </a:t>
            </a:r>
            <a:r>
              <a:rPr lang="ru-RU" sz="1400" dirty="0" smtClean="0"/>
              <a:t>условиях.</a:t>
            </a:r>
            <a:endParaRPr lang="ru-RU" sz="1400" dirty="0"/>
          </a:p>
          <a:p>
            <a:r>
              <a:rPr lang="ru-RU" sz="1400" dirty="0" smtClean="0"/>
              <a:t>-Остаточная </a:t>
            </a:r>
            <a:r>
              <a:rPr lang="ru-RU" sz="1400" dirty="0"/>
              <a:t>стоимость — первоначальная стоимость за вычетом </a:t>
            </a:r>
            <a:r>
              <a:rPr lang="ru-RU" sz="1400" dirty="0" smtClean="0"/>
              <a:t>износа.</a:t>
            </a:r>
            <a:endParaRPr lang="ru-RU" sz="1400" dirty="0"/>
          </a:p>
          <a:p>
            <a:r>
              <a:rPr lang="ru-RU" sz="1400" dirty="0" smtClean="0"/>
              <a:t>-Ликвидационная </a:t>
            </a:r>
            <a:r>
              <a:rPr lang="ru-RU" sz="1400" dirty="0"/>
              <a:t>стоимость — стоимость реализации изношенных </a:t>
            </a:r>
            <a:r>
              <a:rPr lang="ru-RU" sz="1400" dirty="0" smtClean="0"/>
              <a:t>объектов.</a:t>
            </a:r>
            <a:endParaRPr lang="ru-RU" sz="1400" dirty="0"/>
          </a:p>
          <a:p>
            <a:r>
              <a:rPr lang="ru-RU" sz="1400" b="1" dirty="0">
                <a:solidFill>
                  <a:srgbClr val="002060"/>
                </a:solidFill>
              </a:rPr>
              <a:t>Необходимость переоценки и </a:t>
            </a:r>
            <a:r>
              <a:rPr lang="ru-RU" sz="1400" b="1" dirty="0" smtClean="0">
                <a:solidFill>
                  <a:srgbClr val="002060"/>
                </a:solidFill>
              </a:rPr>
              <a:t>методы..</a:t>
            </a:r>
            <a:endParaRPr lang="ru-RU" sz="1400" b="1" dirty="0">
              <a:solidFill>
                <a:srgbClr val="002060"/>
              </a:solidFill>
            </a:endParaRPr>
          </a:p>
          <a:p>
            <a:r>
              <a:rPr lang="ru-RU" sz="1400" b="1" dirty="0">
                <a:solidFill>
                  <a:srgbClr val="7030A0"/>
                </a:solidFill>
              </a:rPr>
              <a:t>Причины переоценки:</a:t>
            </a:r>
            <a:endParaRPr lang="ru-RU" sz="1400" dirty="0">
              <a:solidFill>
                <a:srgbClr val="7030A0"/>
              </a:solidFill>
            </a:endParaRPr>
          </a:p>
          <a:p>
            <a:r>
              <a:rPr lang="ru-RU" sz="1400" dirty="0" smtClean="0"/>
              <a:t>-Инфляция.</a:t>
            </a:r>
            <a:endParaRPr lang="ru-RU" sz="1400" dirty="0"/>
          </a:p>
          <a:p>
            <a:r>
              <a:rPr lang="ru-RU" sz="1400" dirty="0" smtClean="0"/>
              <a:t>-Изменение </a:t>
            </a:r>
            <a:r>
              <a:rPr lang="ru-RU" sz="1400" dirty="0"/>
              <a:t>рыночных </a:t>
            </a:r>
            <a:r>
              <a:rPr lang="ru-RU" sz="1400" dirty="0" smtClean="0"/>
              <a:t>цен.</a:t>
            </a:r>
            <a:endParaRPr lang="ru-RU" sz="1400" dirty="0"/>
          </a:p>
          <a:p>
            <a:r>
              <a:rPr lang="ru-RU" sz="1400" dirty="0" smtClean="0"/>
              <a:t>-Техническое переоснащение.</a:t>
            </a:r>
            <a:endParaRPr lang="ru-RU" sz="1400" dirty="0"/>
          </a:p>
          <a:p>
            <a:r>
              <a:rPr lang="ru-RU" sz="1400" b="1" dirty="0">
                <a:solidFill>
                  <a:srgbClr val="7030A0"/>
                </a:solidFill>
              </a:rPr>
              <a:t>Методы переоценки:</a:t>
            </a:r>
            <a:endParaRPr lang="ru-RU" sz="1400" dirty="0">
              <a:solidFill>
                <a:srgbClr val="7030A0"/>
              </a:solidFill>
            </a:endParaRPr>
          </a:p>
          <a:p>
            <a:r>
              <a:rPr lang="ru-RU" sz="1400" dirty="0" smtClean="0"/>
              <a:t>-Индексный метод.</a:t>
            </a:r>
            <a:endParaRPr lang="ru-RU" sz="1400" dirty="0"/>
          </a:p>
          <a:p>
            <a:r>
              <a:rPr lang="ru-RU" sz="1400" dirty="0" smtClean="0"/>
              <a:t>-Метод </a:t>
            </a:r>
            <a:r>
              <a:rPr lang="ru-RU" sz="1400" dirty="0"/>
              <a:t>прямой </a:t>
            </a:r>
            <a:r>
              <a:rPr lang="ru-RU" sz="1400" dirty="0" smtClean="0"/>
              <a:t>оценки.</a:t>
            </a:r>
            <a:endParaRPr lang="ru-RU" sz="1400" dirty="0"/>
          </a:p>
          <a:p>
            <a:r>
              <a:rPr lang="ru-RU" sz="1400" dirty="0" smtClean="0"/>
              <a:t>-Экспертный метод.</a:t>
            </a:r>
            <a:endParaRPr lang="ru-RU" sz="1400" dirty="0"/>
          </a:p>
          <a:p>
            <a:r>
              <a:rPr lang="ru-RU" b="1" dirty="0">
                <a:solidFill>
                  <a:srgbClr val="C00000"/>
                </a:solidFill>
              </a:rPr>
              <a:t>Износ и амортизация основных </a:t>
            </a:r>
            <a:r>
              <a:rPr lang="ru-RU" b="1" dirty="0" smtClean="0">
                <a:solidFill>
                  <a:srgbClr val="C00000"/>
                </a:solidFill>
              </a:rPr>
              <a:t>фондов.</a:t>
            </a:r>
            <a:endParaRPr lang="ru-RU" b="1" dirty="0">
              <a:solidFill>
                <a:srgbClr val="C00000"/>
              </a:solidFill>
            </a:endParaRPr>
          </a:p>
          <a:p>
            <a:r>
              <a:rPr lang="ru-RU" sz="1400" b="1" dirty="0">
                <a:solidFill>
                  <a:srgbClr val="7030A0"/>
                </a:solidFill>
              </a:rPr>
              <a:t>Виды износа</a:t>
            </a:r>
            <a:r>
              <a:rPr lang="ru-RU" sz="1400" b="1" dirty="0"/>
              <a:t>:</a:t>
            </a:r>
            <a:endParaRPr lang="ru-RU" sz="1400" dirty="0"/>
          </a:p>
          <a:p>
            <a:r>
              <a:rPr lang="ru-RU" sz="1400" dirty="0" smtClean="0"/>
              <a:t>-Физический </a:t>
            </a:r>
            <a:r>
              <a:rPr lang="ru-RU" sz="1400" dirty="0"/>
              <a:t>износ — утрата технико-эксплуатационных </a:t>
            </a:r>
            <a:r>
              <a:rPr lang="ru-RU" sz="1400" dirty="0" smtClean="0"/>
              <a:t>свойств.</a:t>
            </a:r>
            <a:endParaRPr lang="ru-RU" sz="1400" dirty="0"/>
          </a:p>
          <a:p>
            <a:r>
              <a:rPr lang="ru-RU" sz="1400" dirty="0" smtClean="0"/>
              <a:t>-Моральный </a:t>
            </a:r>
            <a:r>
              <a:rPr lang="ru-RU" sz="1400" dirty="0"/>
              <a:t>износ — обесценивание вследствие появления новых </a:t>
            </a:r>
            <a:r>
              <a:rPr lang="ru-RU" sz="1400" dirty="0" smtClean="0"/>
              <a:t>технологий.</a:t>
            </a:r>
            <a:endParaRPr lang="ru-RU" sz="1400" dirty="0"/>
          </a:p>
          <a:p>
            <a:r>
              <a:rPr lang="ru-RU" sz="1400" dirty="0" smtClean="0"/>
              <a:t>-Амортизация</a:t>
            </a:r>
            <a:r>
              <a:rPr lang="ru-RU" sz="1400" dirty="0"/>
              <a:t> — процесс переноса стоимости ОФ на производимую </a:t>
            </a:r>
            <a:r>
              <a:rPr lang="ru-RU" sz="1400" dirty="0" smtClean="0"/>
              <a:t>продукцию.</a:t>
            </a:r>
            <a:endParaRPr lang="ru-RU" sz="1400" dirty="0"/>
          </a:p>
          <a:p>
            <a:r>
              <a:rPr lang="ru-RU" sz="1400" b="1" dirty="0"/>
              <a:t> </a:t>
            </a:r>
            <a:r>
              <a:rPr lang="ru-RU" sz="1400" b="1" dirty="0">
                <a:solidFill>
                  <a:srgbClr val="7030A0"/>
                </a:solidFill>
              </a:rPr>
              <a:t>Методы начисления амортизации</a:t>
            </a:r>
          </a:p>
          <a:p>
            <a:r>
              <a:rPr lang="ru-RU" sz="1400" b="1" dirty="0">
                <a:solidFill>
                  <a:srgbClr val="002060"/>
                </a:solidFill>
              </a:rPr>
              <a:t>Основные методы:</a:t>
            </a:r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dirty="0" smtClean="0"/>
              <a:t>-Линейный метод..</a:t>
            </a:r>
            <a:endParaRPr lang="ru-RU" sz="1400" dirty="0"/>
          </a:p>
          <a:p>
            <a:r>
              <a:rPr lang="ru-RU" sz="1400" dirty="0" smtClean="0"/>
              <a:t>-Метод </a:t>
            </a:r>
            <a:r>
              <a:rPr lang="ru-RU" sz="1400" dirty="0"/>
              <a:t>уменьшаемого </a:t>
            </a:r>
            <a:r>
              <a:rPr lang="ru-RU" sz="1400" dirty="0" smtClean="0"/>
              <a:t>остатка.</a:t>
            </a:r>
            <a:endParaRPr lang="ru-RU" sz="1400" dirty="0"/>
          </a:p>
          <a:p>
            <a:r>
              <a:rPr lang="ru-RU" sz="1400" dirty="0" smtClean="0"/>
              <a:t>-Метод </a:t>
            </a:r>
            <a:r>
              <a:rPr lang="ru-RU" sz="1400" dirty="0"/>
              <a:t>суммы чисел </a:t>
            </a:r>
            <a:r>
              <a:rPr lang="ru-RU" sz="1400" dirty="0" smtClean="0"/>
              <a:t>лет.</a:t>
            </a:r>
            <a:endParaRPr lang="ru-RU" sz="1400" dirty="0"/>
          </a:p>
          <a:p>
            <a:r>
              <a:rPr lang="ru-RU" sz="1400" dirty="0" smtClean="0"/>
              <a:t>-Производственный метод.</a:t>
            </a:r>
            <a:endParaRPr lang="ru-RU" sz="1400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4456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228" y="548680"/>
            <a:ext cx="8928992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r>
              <a:rPr lang="ru-RU" sz="2400" b="1" dirty="0">
                <a:solidFill>
                  <a:srgbClr val="C00000"/>
                </a:solidFill>
              </a:rPr>
              <a:t>Состав, классификация и структура </a:t>
            </a:r>
            <a:r>
              <a:rPr lang="ru-RU" sz="2400" b="1" dirty="0" smtClean="0">
                <a:solidFill>
                  <a:srgbClr val="C00000"/>
                </a:solidFill>
              </a:rPr>
              <a:t>ОПФ.</a:t>
            </a:r>
            <a:endParaRPr lang="ru-RU" sz="2400" b="1" dirty="0">
              <a:solidFill>
                <a:srgbClr val="C00000"/>
              </a:solidFill>
            </a:endParaRPr>
          </a:p>
          <a:p>
            <a:r>
              <a:rPr lang="ru-RU" sz="2000" b="1" dirty="0">
                <a:solidFill>
                  <a:srgbClr val="7030A0"/>
                </a:solidFill>
              </a:rPr>
              <a:t>Состав ОПФ:</a:t>
            </a:r>
            <a:endParaRPr lang="ru-RU" sz="2000" dirty="0">
              <a:solidFill>
                <a:srgbClr val="7030A0"/>
              </a:solidFill>
            </a:endParaRPr>
          </a:p>
          <a:p>
            <a:r>
              <a:rPr lang="ru-RU" dirty="0" smtClean="0"/>
              <a:t>-Здания </a:t>
            </a:r>
            <a:r>
              <a:rPr lang="ru-RU" dirty="0"/>
              <a:t>и </a:t>
            </a:r>
            <a:r>
              <a:rPr lang="ru-RU" dirty="0" smtClean="0"/>
              <a:t>сооружения.</a:t>
            </a:r>
            <a:endParaRPr lang="ru-RU" dirty="0"/>
          </a:p>
          <a:p>
            <a:r>
              <a:rPr lang="ru-RU" dirty="0" smtClean="0"/>
              <a:t>-Машины </a:t>
            </a:r>
            <a:r>
              <a:rPr lang="ru-RU" dirty="0"/>
              <a:t>и </a:t>
            </a:r>
            <a:r>
              <a:rPr lang="ru-RU" dirty="0" smtClean="0"/>
              <a:t>оборудование.</a:t>
            </a:r>
            <a:endParaRPr lang="ru-RU" dirty="0"/>
          </a:p>
          <a:p>
            <a:r>
              <a:rPr lang="ru-RU" dirty="0" smtClean="0"/>
              <a:t>-Транспортные средства.</a:t>
            </a:r>
            <a:endParaRPr lang="ru-RU" dirty="0"/>
          </a:p>
          <a:p>
            <a:r>
              <a:rPr lang="ru-RU" dirty="0" smtClean="0"/>
              <a:t>-Инструменты </a:t>
            </a:r>
            <a:r>
              <a:rPr lang="ru-RU" dirty="0"/>
              <a:t>и </a:t>
            </a:r>
            <a:r>
              <a:rPr lang="ru-RU" dirty="0" smtClean="0"/>
              <a:t>инвентарь.</a:t>
            </a:r>
            <a:endParaRPr lang="ru-RU" dirty="0"/>
          </a:p>
          <a:p>
            <a:r>
              <a:rPr lang="ru-RU" sz="2000" b="1" dirty="0">
                <a:solidFill>
                  <a:srgbClr val="7030A0"/>
                </a:solidFill>
              </a:rPr>
              <a:t>Классификация:</a:t>
            </a:r>
            <a:endParaRPr lang="ru-RU" sz="2000" dirty="0">
              <a:solidFill>
                <a:srgbClr val="7030A0"/>
              </a:solidFill>
            </a:endParaRPr>
          </a:p>
          <a:p>
            <a:r>
              <a:rPr lang="ru-RU" dirty="0" smtClean="0"/>
              <a:t>-Активные </a:t>
            </a:r>
            <a:r>
              <a:rPr lang="ru-RU" dirty="0"/>
              <a:t>и пассивные </a:t>
            </a:r>
            <a:r>
              <a:rPr lang="ru-RU" dirty="0" smtClean="0"/>
              <a:t>фонды.</a:t>
            </a:r>
            <a:endParaRPr lang="ru-RU" dirty="0"/>
          </a:p>
          <a:p>
            <a:r>
              <a:rPr lang="ru-RU" dirty="0" smtClean="0"/>
              <a:t>-По </a:t>
            </a:r>
            <a:r>
              <a:rPr lang="ru-RU" dirty="0"/>
              <a:t>отраслевому </a:t>
            </a:r>
            <a:r>
              <a:rPr lang="ru-RU" dirty="0" smtClean="0"/>
              <a:t>признаку.</a:t>
            </a:r>
            <a:endParaRPr lang="ru-RU" dirty="0"/>
          </a:p>
          <a:p>
            <a:r>
              <a:rPr lang="ru-RU" dirty="0" smtClean="0"/>
              <a:t>-По </a:t>
            </a:r>
            <a:r>
              <a:rPr lang="ru-RU" dirty="0"/>
              <a:t>возрастным </a:t>
            </a:r>
            <a:r>
              <a:rPr lang="ru-RU" dirty="0" smtClean="0"/>
              <a:t>группам.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Показатели </a:t>
            </a:r>
            <a:r>
              <a:rPr lang="ru-RU" sz="2000" b="1" dirty="0">
                <a:solidFill>
                  <a:srgbClr val="7030A0"/>
                </a:solidFill>
              </a:rPr>
              <a:t>оценки </a:t>
            </a:r>
            <a:r>
              <a:rPr lang="ru-RU" sz="2000" b="1" dirty="0" smtClean="0">
                <a:solidFill>
                  <a:srgbClr val="7030A0"/>
                </a:solidFill>
              </a:rPr>
              <a:t>ОПФ.</a:t>
            </a:r>
            <a:endParaRPr lang="ru-RU" sz="2000" b="1" dirty="0">
              <a:solidFill>
                <a:srgbClr val="7030A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Основные показатели: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 smtClean="0"/>
              <a:t>-Фондоотдача.</a:t>
            </a:r>
            <a:endParaRPr lang="ru-RU" dirty="0"/>
          </a:p>
          <a:p>
            <a:r>
              <a:rPr lang="ru-RU" dirty="0" smtClean="0"/>
              <a:t>-Фондоёмкость.</a:t>
            </a:r>
            <a:endParaRPr lang="ru-RU" dirty="0"/>
          </a:p>
          <a:p>
            <a:r>
              <a:rPr lang="ru-RU" dirty="0" smtClean="0"/>
              <a:t>-Фондовооружённость.</a:t>
            </a:r>
            <a:endParaRPr lang="ru-RU" dirty="0"/>
          </a:p>
          <a:p>
            <a:r>
              <a:rPr lang="ru-RU" dirty="0" smtClean="0"/>
              <a:t>-Коэффициент обновления.</a:t>
            </a:r>
            <a:endParaRPr lang="ru-RU" dirty="0"/>
          </a:p>
          <a:p>
            <a:r>
              <a:rPr lang="ru-RU" dirty="0" smtClean="0"/>
              <a:t>-Коэффициент износа.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326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733" y="332656"/>
            <a:ext cx="5184576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30369"/>
            <a:ext cx="9144000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Источники воспроизводства и </a:t>
            </a:r>
            <a:r>
              <a:rPr lang="ru-RU" sz="2400" b="1" dirty="0" smtClean="0">
                <a:solidFill>
                  <a:srgbClr val="C00000"/>
                </a:solidFill>
              </a:rPr>
              <a:t>лизинг.</a:t>
            </a:r>
            <a:endParaRPr lang="ru-RU" sz="2400" b="1" dirty="0">
              <a:solidFill>
                <a:srgbClr val="C00000"/>
              </a:solidFill>
            </a:endParaRPr>
          </a:p>
          <a:p>
            <a:r>
              <a:rPr lang="ru-RU" b="1" dirty="0">
                <a:solidFill>
                  <a:srgbClr val="7030A0"/>
                </a:solidFill>
              </a:rPr>
              <a:t>Источники воспроизводства: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sz="1600" dirty="0" smtClean="0"/>
              <a:t>-Амортизационные отчисления.</a:t>
            </a:r>
            <a:endParaRPr lang="ru-RU" sz="1600" dirty="0"/>
          </a:p>
          <a:p>
            <a:r>
              <a:rPr lang="ru-RU" sz="1600" dirty="0" smtClean="0"/>
              <a:t>-Прибыль предприятия.</a:t>
            </a:r>
            <a:endParaRPr lang="ru-RU" sz="1600" dirty="0"/>
          </a:p>
          <a:p>
            <a:r>
              <a:rPr lang="ru-RU" sz="1600" dirty="0" smtClean="0"/>
              <a:t>-Кредитные ресурсы.</a:t>
            </a:r>
            <a:endParaRPr lang="ru-RU" sz="1600" dirty="0"/>
          </a:p>
          <a:p>
            <a:r>
              <a:rPr lang="ru-RU" sz="1600" dirty="0" smtClean="0"/>
              <a:t>Бюджетные средства.</a:t>
            </a:r>
            <a:endParaRPr lang="ru-RU" sz="1600" dirty="0"/>
          </a:p>
          <a:p>
            <a:r>
              <a:rPr lang="ru-RU" sz="1600" b="1" dirty="0">
                <a:solidFill>
                  <a:srgbClr val="7030A0"/>
                </a:solidFill>
              </a:rPr>
              <a:t>Лизинг:</a:t>
            </a:r>
            <a:endParaRPr lang="ru-RU" sz="1600" dirty="0">
              <a:solidFill>
                <a:srgbClr val="7030A0"/>
              </a:solidFill>
            </a:endParaRPr>
          </a:p>
          <a:p>
            <a:r>
              <a:rPr lang="ru-RU" sz="1600" dirty="0" smtClean="0"/>
              <a:t>-Финансовый лизинг.</a:t>
            </a:r>
            <a:endParaRPr lang="ru-RU" sz="1600" dirty="0"/>
          </a:p>
          <a:p>
            <a:r>
              <a:rPr lang="ru-RU" sz="1600" dirty="0" smtClean="0"/>
              <a:t>-Операционный лизинг.</a:t>
            </a:r>
            <a:endParaRPr lang="ru-RU" sz="1600" dirty="0"/>
          </a:p>
          <a:p>
            <a:r>
              <a:rPr lang="ru-RU" sz="1600" dirty="0" smtClean="0"/>
              <a:t>-Возвратный лизинг.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Условия </a:t>
            </a:r>
            <a:r>
              <a:rPr lang="ru-RU" sz="1600" b="1" dirty="0">
                <a:solidFill>
                  <a:srgbClr val="7030A0"/>
                </a:solidFill>
              </a:rPr>
              <a:t>использования лизинга:</a:t>
            </a:r>
            <a:endParaRPr lang="ru-RU" sz="1600" dirty="0">
              <a:solidFill>
                <a:srgbClr val="7030A0"/>
              </a:solidFill>
            </a:endParaRPr>
          </a:p>
          <a:p>
            <a:r>
              <a:rPr lang="ru-RU" sz="1600" dirty="0" smtClean="0"/>
              <a:t>-Срок договора.</a:t>
            </a:r>
            <a:endParaRPr lang="ru-RU" sz="1600" dirty="0"/>
          </a:p>
          <a:p>
            <a:r>
              <a:rPr lang="ru-RU" sz="1600" dirty="0" smtClean="0"/>
              <a:t>-Размер платежей.</a:t>
            </a:r>
            <a:endParaRPr lang="ru-RU" sz="1600" dirty="0"/>
          </a:p>
          <a:p>
            <a:r>
              <a:rPr lang="ru-RU" sz="1600" dirty="0" smtClean="0"/>
              <a:t>-Право выкупа.</a:t>
            </a:r>
            <a:endParaRPr lang="ru-RU" sz="1600" dirty="0"/>
          </a:p>
          <a:p>
            <a:r>
              <a:rPr lang="ru-RU" sz="1600" dirty="0" smtClean="0"/>
              <a:t>-Страхование.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Эффективность </a:t>
            </a:r>
            <a:r>
              <a:rPr lang="ru-RU" sz="1600" b="1" dirty="0">
                <a:solidFill>
                  <a:srgbClr val="FF0000"/>
                </a:solidFill>
              </a:rPr>
              <a:t>использования ОПФ</a:t>
            </a:r>
          </a:p>
          <a:p>
            <a:r>
              <a:rPr lang="ru-RU" sz="1600" b="1" dirty="0">
                <a:solidFill>
                  <a:srgbClr val="7030A0"/>
                </a:solidFill>
              </a:rPr>
              <a:t>Показатели эффективности:</a:t>
            </a:r>
            <a:endParaRPr lang="ru-RU" sz="1600" dirty="0">
              <a:solidFill>
                <a:srgbClr val="7030A0"/>
              </a:solidFill>
            </a:endParaRPr>
          </a:p>
          <a:p>
            <a:r>
              <a:rPr lang="ru-RU" sz="1600" dirty="0" smtClean="0"/>
              <a:t>-Рентабельность </a:t>
            </a:r>
            <a:r>
              <a:rPr lang="ru-RU" sz="1600" dirty="0"/>
              <a:t>основных </a:t>
            </a:r>
            <a:r>
              <a:rPr lang="ru-RU" sz="1600" dirty="0" smtClean="0"/>
              <a:t>фондов.</a:t>
            </a:r>
            <a:endParaRPr lang="ru-RU" sz="1600" dirty="0"/>
          </a:p>
          <a:p>
            <a:r>
              <a:rPr lang="ru-RU" sz="1600" dirty="0" smtClean="0"/>
              <a:t>-Производительность труда.</a:t>
            </a:r>
            <a:endParaRPr lang="ru-RU" sz="1600" dirty="0"/>
          </a:p>
          <a:p>
            <a:r>
              <a:rPr lang="ru-RU" sz="1600" dirty="0" smtClean="0"/>
              <a:t>-Материалоотдача.</a:t>
            </a:r>
            <a:endParaRPr lang="ru-RU" sz="1600" dirty="0"/>
          </a:p>
          <a:p>
            <a:r>
              <a:rPr lang="ru-RU" sz="1600" dirty="0" smtClean="0"/>
              <a:t>-Энергоотдача.</a:t>
            </a:r>
            <a:endParaRPr lang="ru-RU" sz="1600" dirty="0"/>
          </a:p>
          <a:p>
            <a:r>
              <a:rPr lang="ru-RU" sz="1600" b="1" dirty="0">
                <a:solidFill>
                  <a:srgbClr val="C00000"/>
                </a:solidFill>
              </a:rPr>
              <a:t>Пути повышения эффективности:</a:t>
            </a:r>
            <a:endParaRPr lang="ru-RU" sz="1600" dirty="0">
              <a:solidFill>
                <a:srgbClr val="C00000"/>
              </a:solidFill>
            </a:endParaRPr>
          </a:p>
          <a:p>
            <a:r>
              <a:rPr lang="ru-RU" sz="1600" dirty="0" smtClean="0"/>
              <a:t>-Модернизация оборудования.</a:t>
            </a:r>
            <a:endParaRPr lang="ru-RU" sz="1600" dirty="0"/>
          </a:p>
          <a:p>
            <a:r>
              <a:rPr lang="ru-RU" sz="1600" dirty="0" smtClean="0"/>
              <a:t>-Улучшение </a:t>
            </a:r>
            <a:r>
              <a:rPr lang="ru-RU" sz="1600" dirty="0"/>
              <a:t>организации </a:t>
            </a:r>
            <a:r>
              <a:rPr lang="ru-RU" sz="1600" dirty="0" smtClean="0"/>
              <a:t>производства.</a:t>
            </a:r>
            <a:endParaRPr lang="ru-RU" sz="1600" dirty="0"/>
          </a:p>
          <a:p>
            <a:r>
              <a:rPr lang="ru-RU" sz="1600" dirty="0" smtClean="0"/>
              <a:t>-Повышение </a:t>
            </a:r>
            <a:r>
              <a:rPr lang="ru-RU" sz="1600" dirty="0"/>
              <a:t>квалификации </a:t>
            </a:r>
            <a:r>
              <a:rPr lang="ru-RU" sz="1600" dirty="0" smtClean="0"/>
              <a:t>персонала.</a:t>
            </a:r>
            <a:endParaRPr lang="ru-RU" sz="1600" dirty="0"/>
          </a:p>
          <a:p>
            <a:r>
              <a:rPr lang="ru-RU" sz="1600" dirty="0" smtClean="0"/>
              <a:t>-Совершенствование управления.</a:t>
            </a:r>
            <a:endParaRPr lang="ru-RU" sz="1600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545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908720"/>
            <a:ext cx="9001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Понятие нематериальных активов</a:t>
            </a:r>
          </a:p>
          <a:p>
            <a:endParaRPr lang="ru-RU" sz="2000" b="1" dirty="0" smtClean="0">
              <a:solidFill>
                <a:srgbClr val="7030A0"/>
              </a:solidFill>
            </a:endParaRPr>
          </a:p>
          <a:p>
            <a:r>
              <a:rPr lang="ru-RU" sz="2000" b="1" dirty="0" smtClean="0">
                <a:solidFill>
                  <a:srgbClr val="7030A0"/>
                </a:solidFill>
              </a:rPr>
              <a:t>Нематериальные </a:t>
            </a:r>
            <a:r>
              <a:rPr lang="ru-RU" sz="2000" b="1" dirty="0">
                <a:solidFill>
                  <a:srgbClr val="7030A0"/>
                </a:solidFill>
              </a:rPr>
              <a:t>активы (НМА)</a:t>
            </a:r>
            <a:r>
              <a:rPr lang="ru-RU" dirty="0"/>
              <a:t> — это вид имущества без физического воплощения, которое можно идентифицировать и которое способно приносить экономическую выгоду</a:t>
            </a:r>
            <a:r>
              <a:rPr lang="ru-RU" dirty="0" smtClean="0"/>
              <a:t>.</a:t>
            </a:r>
            <a:r>
              <a:rPr lang="ru-RU" b="1" dirty="0"/>
              <a:t> </a:t>
            </a:r>
            <a:endParaRPr lang="ru-RU" b="1" dirty="0" smtClean="0"/>
          </a:p>
          <a:p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Основные </a:t>
            </a:r>
            <a:r>
              <a:rPr lang="ru-RU" b="1" dirty="0">
                <a:solidFill>
                  <a:srgbClr val="7030A0"/>
                </a:solidFill>
              </a:rPr>
              <a:t>признаки НМА:</a:t>
            </a:r>
            <a:endParaRPr lang="ru-RU" dirty="0">
              <a:solidFill>
                <a:srgbClr val="7030A0"/>
              </a:solidFill>
            </a:endParaRPr>
          </a:p>
          <a:p>
            <a:endParaRPr lang="ru-RU" dirty="0" smtClean="0"/>
          </a:p>
          <a:p>
            <a:r>
              <a:rPr lang="ru-RU" dirty="0" smtClean="0"/>
              <a:t>-Отсутствие </a:t>
            </a:r>
            <a:r>
              <a:rPr lang="ru-RU" dirty="0"/>
              <a:t>физической </a:t>
            </a:r>
            <a:r>
              <a:rPr lang="ru-RU" dirty="0" smtClean="0"/>
              <a:t>формы.</a:t>
            </a:r>
            <a:endParaRPr lang="ru-RU" dirty="0"/>
          </a:p>
          <a:p>
            <a:r>
              <a:rPr lang="ru-RU" dirty="0" smtClean="0"/>
              <a:t>-Возможность идентификации.</a:t>
            </a:r>
            <a:endParaRPr lang="ru-RU" dirty="0"/>
          </a:p>
          <a:p>
            <a:r>
              <a:rPr lang="ru-RU" dirty="0" smtClean="0"/>
              <a:t>-Способность </a:t>
            </a:r>
            <a:r>
              <a:rPr lang="ru-RU" dirty="0"/>
              <a:t>приносить экономическую </a:t>
            </a:r>
            <a:r>
              <a:rPr lang="ru-RU" dirty="0" smtClean="0"/>
              <a:t>выгоду.</a:t>
            </a:r>
            <a:endParaRPr lang="ru-RU" dirty="0"/>
          </a:p>
          <a:p>
            <a:r>
              <a:rPr lang="ru-RU" dirty="0" smtClean="0"/>
              <a:t>-Первоначальная стоимость.</a:t>
            </a:r>
            <a:endParaRPr lang="ru-RU" dirty="0"/>
          </a:p>
          <a:p>
            <a:r>
              <a:rPr lang="ru-RU" dirty="0" smtClean="0"/>
              <a:t>-Срок </a:t>
            </a:r>
            <a:r>
              <a:rPr lang="ru-RU" dirty="0"/>
              <a:t>использования более 1 </a:t>
            </a:r>
            <a:r>
              <a:rPr lang="ru-RU" dirty="0" smtClean="0"/>
              <a:t>года.</a:t>
            </a:r>
            <a:endParaRPr lang="ru-RU" dirty="0"/>
          </a:p>
          <a:p>
            <a:r>
              <a:rPr lang="ru-RU" dirty="0" smtClean="0"/>
              <a:t>-Исключительное </a:t>
            </a:r>
            <a:r>
              <a:rPr lang="ru-RU" dirty="0"/>
              <a:t>право </a:t>
            </a:r>
            <a:r>
              <a:rPr lang="ru-RU" dirty="0" smtClean="0"/>
              <a:t>собственности.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48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Отрасли экономики</a:t>
            </a:r>
          </a:p>
          <a:p>
            <a:r>
              <a:rPr lang="ru-RU" b="1" dirty="0"/>
              <a:t>Отраслевая структура экономики</a:t>
            </a:r>
            <a:r>
              <a:rPr lang="ru-RU" dirty="0"/>
              <a:t> — это совокупность отраслей, характеризующихся определенными пропорциями и взаимосвязями.</a:t>
            </a:r>
          </a:p>
          <a:p>
            <a:r>
              <a:rPr lang="ru-RU" b="1" dirty="0"/>
              <a:t>Основные отрасли экономики:</a:t>
            </a:r>
            <a:endParaRPr lang="ru-RU" dirty="0"/>
          </a:p>
          <a:p>
            <a:r>
              <a:rPr lang="ru-RU" b="1" dirty="0" smtClean="0"/>
              <a:t>Промышленность:</a:t>
            </a:r>
            <a:endParaRPr lang="ru-RU" dirty="0"/>
          </a:p>
          <a:p>
            <a:pPr lvl="1"/>
            <a:r>
              <a:rPr lang="ru-RU" dirty="0" smtClean="0"/>
              <a:t>Добывающая.</a:t>
            </a:r>
            <a:endParaRPr lang="ru-RU" dirty="0"/>
          </a:p>
          <a:p>
            <a:pPr lvl="1"/>
            <a:r>
              <a:rPr lang="ru-RU" dirty="0" smtClean="0"/>
              <a:t>Обрабатывающая.</a:t>
            </a:r>
            <a:endParaRPr lang="ru-RU" dirty="0"/>
          </a:p>
          <a:p>
            <a:pPr lvl="1"/>
            <a:r>
              <a:rPr lang="ru-RU" dirty="0" smtClean="0"/>
              <a:t>Электроэнергетика.</a:t>
            </a:r>
            <a:endParaRPr lang="ru-RU" dirty="0"/>
          </a:p>
          <a:p>
            <a:r>
              <a:rPr lang="ru-RU" b="1" dirty="0"/>
              <a:t>Сельское </a:t>
            </a:r>
            <a:r>
              <a:rPr lang="ru-RU" b="1" dirty="0" smtClean="0"/>
              <a:t>хозяйство:</a:t>
            </a:r>
            <a:endParaRPr lang="ru-RU" dirty="0"/>
          </a:p>
          <a:p>
            <a:pPr lvl="1"/>
            <a:r>
              <a:rPr lang="ru-RU" dirty="0" smtClean="0"/>
              <a:t>Растениеводство.</a:t>
            </a:r>
            <a:endParaRPr lang="ru-RU" dirty="0"/>
          </a:p>
          <a:p>
            <a:pPr lvl="1"/>
            <a:r>
              <a:rPr lang="ru-RU" dirty="0" smtClean="0"/>
              <a:t>Животноводство.</a:t>
            </a:r>
            <a:endParaRPr lang="ru-RU" dirty="0"/>
          </a:p>
          <a:p>
            <a:r>
              <a:rPr lang="ru-RU" b="1" dirty="0" smtClean="0"/>
              <a:t>Строительство.</a:t>
            </a:r>
            <a:endParaRPr lang="ru-RU" dirty="0"/>
          </a:p>
          <a:p>
            <a:r>
              <a:rPr lang="ru-RU" b="1" dirty="0" smtClean="0"/>
              <a:t>Транспорт.</a:t>
            </a:r>
            <a:endParaRPr lang="ru-RU" dirty="0"/>
          </a:p>
          <a:p>
            <a:r>
              <a:rPr lang="ru-RU" b="1" dirty="0" smtClean="0"/>
              <a:t>Торговля.</a:t>
            </a:r>
            <a:endParaRPr lang="ru-RU" dirty="0"/>
          </a:p>
          <a:p>
            <a:r>
              <a:rPr lang="ru-RU" b="1" dirty="0"/>
              <a:t>Сфера </a:t>
            </a:r>
            <a:r>
              <a:rPr lang="ru-RU" b="1" dirty="0" smtClean="0"/>
              <a:t>услуг.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837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88640"/>
            <a:ext cx="9036496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r>
              <a:rPr lang="ru-RU" sz="2400" b="1" dirty="0">
                <a:solidFill>
                  <a:srgbClr val="C00000"/>
                </a:solidFill>
              </a:rPr>
              <a:t>Виды нематериальных активов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Объекты </a:t>
            </a:r>
            <a:r>
              <a:rPr lang="ru-RU" sz="2000" dirty="0">
                <a:solidFill>
                  <a:srgbClr val="7030A0"/>
                </a:solidFill>
              </a:rPr>
              <a:t>авторского права:</a:t>
            </a:r>
          </a:p>
          <a:p>
            <a:pPr lvl="1"/>
            <a:r>
              <a:rPr lang="ru-RU" sz="1400" dirty="0" smtClean="0"/>
              <a:t>-Литературные произведения.</a:t>
            </a:r>
            <a:endParaRPr lang="ru-RU" sz="1400" dirty="0"/>
          </a:p>
          <a:p>
            <a:pPr lvl="1"/>
            <a:r>
              <a:rPr lang="ru-RU" sz="1400" dirty="0" smtClean="0"/>
              <a:t>-Музыкальные композиции.</a:t>
            </a:r>
            <a:endParaRPr lang="ru-RU" sz="1400" dirty="0"/>
          </a:p>
          <a:p>
            <a:pPr lvl="1"/>
            <a:r>
              <a:rPr lang="ru-RU" sz="1400" dirty="0" smtClean="0"/>
              <a:t>-Кинофильмы.</a:t>
            </a:r>
            <a:endParaRPr lang="ru-RU" sz="1400" dirty="0"/>
          </a:p>
          <a:p>
            <a:pPr lvl="1"/>
            <a:r>
              <a:rPr lang="ru-RU" sz="1400" dirty="0" smtClean="0"/>
              <a:t>-Программное обеспечение.</a:t>
            </a:r>
            <a:endParaRPr lang="ru-RU" sz="1400" dirty="0"/>
          </a:p>
          <a:p>
            <a:r>
              <a:rPr lang="ru-RU" sz="1400" dirty="0" smtClean="0"/>
              <a:t>          - </a:t>
            </a:r>
            <a:r>
              <a:rPr lang="ru-RU" sz="1400" dirty="0" smtClean="0">
                <a:solidFill>
                  <a:srgbClr val="002060"/>
                </a:solidFill>
              </a:rPr>
              <a:t>Промышленная </a:t>
            </a:r>
            <a:r>
              <a:rPr lang="ru-RU" sz="1400" dirty="0">
                <a:solidFill>
                  <a:srgbClr val="002060"/>
                </a:solidFill>
              </a:rPr>
              <a:t>собственность:</a:t>
            </a:r>
          </a:p>
          <a:p>
            <a:pPr lvl="1"/>
            <a:r>
              <a:rPr lang="ru-RU" sz="1400" dirty="0" smtClean="0"/>
              <a:t>-Патенты </a:t>
            </a:r>
            <a:r>
              <a:rPr lang="ru-RU" sz="1400" dirty="0"/>
              <a:t>на </a:t>
            </a:r>
            <a:r>
              <a:rPr lang="ru-RU" sz="1400" dirty="0" smtClean="0"/>
              <a:t>изобретения.</a:t>
            </a:r>
            <a:endParaRPr lang="ru-RU" sz="1400" dirty="0"/>
          </a:p>
          <a:p>
            <a:pPr lvl="1"/>
            <a:r>
              <a:rPr lang="ru-RU" sz="1400" dirty="0" smtClean="0"/>
              <a:t>-Товарные знаки.</a:t>
            </a:r>
            <a:endParaRPr lang="ru-RU" sz="1400" dirty="0"/>
          </a:p>
          <a:p>
            <a:pPr lvl="1"/>
            <a:r>
              <a:rPr lang="ru-RU" sz="1400" dirty="0" smtClean="0"/>
              <a:t>-Промышленные образцы.</a:t>
            </a:r>
            <a:endParaRPr lang="ru-RU" sz="1400" dirty="0"/>
          </a:p>
          <a:p>
            <a:r>
              <a:rPr lang="ru-RU" sz="1400" dirty="0" smtClean="0"/>
              <a:t>            -Ноу-хау.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Прочие </a:t>
            </a:r>
            <a:r>
              <a:rPr lang="ru-RU" sz="2000" dirty="0">
                <a:solidFill>
                  <a:srgbClr val="7030A0"/>
                </a:solidFill>
              </a:rPr>
              <a:t>активы:</a:t>
            </a:r>
          </a:p>
          <a:p>
            <a:pPr lvl="1"/>
            <a:r>
              <a:rPr lang="ru-RU" sz="1400" dirty="0" smtClean="0"/>
              <a:t>-Деловая репутация.</a:t>
            </a:r>
            <a:endParaRPr lang="ru-RU" sz="1400" dirty="0"/>
          </a:p>
          <a:p>
            <a:pPr lvl="1"/>
            <a:r>
              <a:rPr lang="ru-RU" sz="1400" dirty="0" smtClean="0"/>
              <a:t>-Лицензии.</a:t>
            </a:r>
            <a:endParaRPr lang="ru-RU" sz="1400" dirty="0"/>
          </a:p>
          <a:p>
            <a:pPr lvl="1"/>
            <a:r>
              <a:rPr lang="ru-RU" sz="1400" dirty="0" smtClean="0"/>
              <a:t>-Франшизы.</a:t>
            </a:r>
            <a:endParaRPr lang="ru-RU" sz="1400" dirty="0"/>
          </a:p>
          <a:p>
            <a:r>
              <a:rPr lang="ru-RU" sz="1400" dirty="0" smtClean="0"/>
              <a:t>            -Селекционные достижения.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Особенности </a:t>
            </a:r>
            <a:r>
              <a:rPr lang="ru-RU" sz="2000" b="1" dirty="0">
                <a:solidFill>
                  <a:srgbClr val="7030A0"/>
                </a:solidFill>
              </a:rPr>
              <a:t>начисления амортизации </a:t>
            </a:r>
            <a:r>
              <a:rPr lang="ru-RU" sz="2000" b="1" dirty="0" smtClean="0">
                <a:solidFill>
                  <a:srgbClr val="7030A0"/>
                </a:solidFill>
              </a:rPr>
              <a:t>НМА.</a:t>
            </a:r>
            <a:endParaRPr lang="ru-RU" sz="2000" b="1" dirty="0">
              <a:solidFill>
                <a:srgbClr val="7030A0"/>
              </a:solidFill>
            </a:endParaRPr>
          </a:p>
          <a:p>
            <a:r>
              <a:rPr lang="ru-RU" b="1" dirty="0"/>
              <a:t>Методы амортизации:</a:t>
            </a:r>
            <a:endParaRPr lang="ru-RU" dirty="0"/>
          </a:p>
          <a:p>
            <a:r>
              <a:rPr lang="ru-RU" sz="1400" dirty="0" smtClean="0"/>
              <a:t>-Линейный метод.</a:t>
            </a:r>
            <a:endParaRPr lang="ru-RU" sz="1400" dirty="0"/>
          </a:p>
          <a:p>
            <a:r>
              <a:rPr lang="ru-RU" sz="1400" dirty="0" smtClean="0"/>
              <a:t>-Метод </a:t>
            </a:r>
            <a:r>
              <a:rPr lang="ru-RU" sz="1400" dirty="0"/>
              <a:t>уменьшаемого </a:t>
            </a:r>
            <a:r>
              <a:rPr lang="ru-RU" sz="1400" dirty="0" smtClean="0"/>
              <a:t>остатка.</a:t>
            </a:r>
            <a:endParaRPr lang="ru-RU" sz="1400" dirty="0"/>
          </a:p>
          <a:p>
            <a:r>
              <a:rPr lang="ru-RU" sz="1400" dirty="0" smtClean="0"/>
              <a:t>-Пропорционально </a:t>
            </a:r>
            <a:r>
              <a:rPr lang="ru-RU" sz="1400" dirty="0"/>
              <a:t>объему </a:t>
            </a:r>
            <a:r>
              <a:rPr lang="ru-RU" sz="1400" dirty="0" smtClean="0"/>
              <a:t>продукции.</a:t>
            </a:r>
            <a:endParaRPr lang="ru-RU" sz="1400" dirty="0"/>
          </a:p>
          <a:p>
            <a:r>
              <a:rPr lang="ru-RU" sz="1400" dirty="0" smtClean="0">
                <a:solidFill>
                  <a:srgbClr val="7030A0"/>
                </a:solidFill>
              </a:rPr>
              <a:t>Срок </a:t>
            </a:r>
            <a:r>
              <a:rPr lang="ru-RU" sz="1400" dirty="0">
                <a:solidFill>
                  <a:srgbClr val="7030A0"/>
                </a:solidFill>
              </a:rPr>
              <a:t>полезного использования определяется:</a:t>
            </a:r>
          </a:p>
          <a:p>
            <a:r>
              <a:rPr lang="ru-RU" sz="1400" dirty="0" smtClean="0"/>
              <a:t>-По </a:t>
            </a:r>
            <a:r>
              <a:rPr lang="ru-RU" sz="1400" dirty="0"/>
              <a:t>периоду владения </a:t>
            </a:r>
            <a:r>
              <a:rPr lang="ru-RU" sz="1400" dirty="0" smtClean="0"/>
              <a:t>правами.</a:t>
            </a:r>
            <a:endParaRPr lang="ru-RU" sz="1400" dirty="0"/>
          </a:p>
          <a:p>
            <a:r>
              <a:rPr lang="ru-RU" sz="1400" dirty="0" smtClean="0"/>
              <a:t>-По </a:t>
            </a:r>
            <a:r>
              <a:rPr lang="ru-RU" sz="1400" dirty="0"/>
              <a:t>планируемому периоду </a:t>
            </a:r>
            <a:r>
              <a:rPr lang="ru-RU" sz="1400" dirty="0" smtClean="0"/>
              <a:t>использования.</a:t>
            </a:r>
            <a:endParaRPr lang="ru-RU" sz="1400" dirty="0"/>
          </a:p>
          <a:p>
            <a:r>
              <a:rPr lang="ru-RU" sz="1400" dirty="0" smtClean="0"/>
              <a:t>-По </a:t>
            </a:r>
            <a:r>
              <a:rPr lang="ru-RU" sz="1400" dirty="0"/>
              <a:t>количеству </a:t>
            </a:r>
            <a:r>
              <a:rPr lang="ru-RU" sz="1400" dirty="0" smtClean="0"/>
              <a:t>продукции.</a:t>
            </a:r>
            <a:endParaRPr lang="ru-RU" sz="1400" dirty="0"/>
          </a:p>
          <a:p>
            <a:pPr lvl="1"/>
            <a:endParaRPr lang="ru-RU" dirty="0"/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833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836712"/>
            <a:ext cx="885698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C00000"/>
              </a:solidFill>
            </a:endParaRPr>
          </a:p>
          <a:p>
            <a:r>
              <a:rPr lang="ru-RU" sz="2800" b="1" dirty="0" smtClean="0">
                <a:solidFill>
                  <a:srgbClr val="C00000"/>
                </a:solidFill>
              </a:rPr>
              <a:t>                 Экономическое </a:t>
            </a:r>
            <a:r>
              <a:rPr lang="ru-RU" sz="2800" b="1" dirty="0">
                <a:solidFill>
                  <a:srgbClr val="C00000"/>
                </a:solidFill>
              </a:rPr>
              <a:t>значение улучшения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r>
              <a:rPr lang="ru-RU" sz="2800" b="1" dirty="0" smtClean="0">
                <a:solidFill>
                  <a:srgbClr val="C00000"/>
                </a:solidFill>
              </a:rPr>
              <a:t>                     использования </a:t>
            </a:r>
            <a:r>
              <a:rPr lang="ru-RU" sz="2800" b="1" dirty="0">
                <a:solidFill>
                  <a:srgbClr val="C00000"/>
                </a:solidFill>
              </a:rPr>
              <a:t>основных фондов</a:t>
            </a: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Основные </a:t>
            </a:r>
            <a:r>
              <a:rPr lang="ru-RU" sz="2000" b="1" dirty="0">
                <a:solidFill>
                  <a:srgbClr val="002060"/>
                </a:solidFill>
              </a:rPr>
              <a:t>направления повышения эффективности: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dirty="0" smtClean="0"/>
              <a:t>-Модернизация оборудования.</a:t>
            </a:r>
            <a:endParaRPr lang="ru-RU" dirty="0"/>
          </a:p>
          <a:p>
            <a:r>
              <a:rPr lang="ru-RU" dirty="0" smtClean="0"/>
              <a:t>-Повышение </a:t>
            </a:r>
            <a:r>
              <a:rPr lang="ru-RU" dirty="0"/>
              <a:t>квалификации </a:t>
            </a:r>
            <a:r>
              <a:rPr lang="ru-RU" dirty="0" smtClean="0"/>
              <a:t>персонала.</a:t>
            </a:r>
            <a:endParaRPr lang="ru-RU" dirty="0"/>
          </a:p>
          <a:p>
            <a:r>
              <a:rPr lang="ru-RU" dirty="0" smtClean="0"/>
              <a:t>-Оптимизация </a:t>
            </a:r>
            <a:r>
              <a:rPr lang="ru-RU" dirty="0"/>
              <a:t>производственных </a:t>
            </a:r>
            <a:r>
              <a:rPr lang="ru-RU" dirty="0" smtClean="0"/>
              <a:t>процессов.</a:t>
            </a:r>
            <a:endParaRPr lang="ru-RU" dirty="0"/>
          </a:p>
          <a:p>
            <a:r>
              <a:rPr lang="ru-RU" dirty="0" smtClean="0"/>
              <a:t>-Внедрение </a:t>
            </a:r>
            <a:r>
              <a:rPr lang="ru-RU" dirty="0"/>
              <a:t>новых </a:t>
            </a:r>
            <a:r>
              <a:rPr lang="ru-RU" dirty="0" smtClean="0"/>
              <a:t>технологий.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Преимущества </a:t>
            </a:r>
            <a:r>
              <a:rPr lang="ru-RU" b="1" dirty="0">
                <a:solidFill>
                  <a:srgbClr val="002060"/>
                </a:solidFill>
              </a:rPr>
              <a:t>улучшения использования: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 smtClean="0"/>
              <a:t>-Снижение издержек.</a:t>
            </a:r>
            <a:endParaRPr lang="ru-RU" dirty="0"/>
          </a:p>
          <a:p>
            <a:r>
              <a:rPr lang="ru-RU" dirty="0" smtClean="0"/>
              <a:t>-Повышение производительности.</a:t>
            </a:r>
            <a:endParaRPr lang="ru-RU" dirty="0"/>
          </a:p>
          <a:p>
            <a:r>
              <a:rPr lang="ru-RU" dirty="0" smtClean="0"/>
              <a:t>-Увеличение прибыли.</a:t>
            </a:r>
            <a:endParaRPr lang="ru-RU" dirty="0"/>
          </a:p>
          <a:p>
            <a:r>
              <a:rPr lang="ru-RU" dirty="0" smtClean="0"/>
              <a:t>-Конкурентные преимущества.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946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512" y="44624"/>
            <a:ext cx="8964488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Показатели эффективности использования основных </a:t>
            </a:r>
            <a:r>
              <a:rPr lang="ru-RU" sz="2400" b="1" dirty="0" smtClean="0">
                <a:solidFill>
                  <a:srgbClr val="C00000"/>
                </a:solidFill>
              </a:rPr>
              <a:t>фондов.</a:t>
            </a:r>
            <a:endParaRPr lang="ru-RU" sz="2400" b="1" dirty="0">
              <a:solidFill>
                <a:srgbClr val="C0000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Основные показатели: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-</a:t>
            </a:r>
            <a:r>
              <a:rPr lang="ru-RU" dirty="0" smtClean="0"/>
              <a:t>Фондоотдача.</a:t>
            </a:r>
            <a:endParaRPr lang="ru-RU" dirty="0"/>
          </a:p>
          <a:p>
            <a:r>
              <a:rPr lang="ru-RU" dirty="0" smtClean="0"/>
              <a:t>-Фондоемкость.</a:t>
            </a:r>
            <a:endParaRPr lang="ru-RU" dirty="0"/>
          </a:p>
          <a:p>
            <a:r>
              <a:rPr lang="ru-RU" dirty="0" smtClean="0"/>
              <a:t>-Фондовооруженность.</a:t>
            </a:r>
            <a:endParaRPr lang="ru-RU" dirty="0"/>
          </a:p>
          <a:p>
            <a:r>
              <a:rPr lang="ru-RU" dirty="0" smtClean="0"/>
              <a:t>-Рентабельность </a:t>
            </a:r>
            <a:r>
              <a:rPr lang="ru-RU" dirty="0"/>
              <a:t>основных </a:t>
            </a:r>
            <a:r>
              <a:rPr lang="ru-RU" dirty="0" smtClean="0"/>
              <a:t>фондов.</a:t>
            </a:r>
            <a:endParaRPr lang="ru-RU" dirty="0"/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Расчет </a:t>
            </a:r>
            <a:r>
              <a:rPr lang="ru-RU" b="1" dirty="0">
                <a:solidFill>
                  <a:srgbClr val="002060"/>
                </a:solidFill>
              </a:rPr>
              <a:t>показателей </a:t>
            </a:r>
            <a:r>
              <a:rPr lang="ru-RU" b="1" dirty="0" smtClean="0">
                <a:solidFill>
                  <a:srgbClr val="002060"/>
                </a:solidFill>
              </a:rPr>
              <a:t>эффективности.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7030A0"/>
                </a:solidFill>
              </a:rPr>
              <a:t>Формулы расчета: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 smtClean="0"/>
              <a:t>-Фондоотдача </a:t>
            </a:r>
            <a:r>
              <a:rPr lang="ru-RU" dirty="0"/>
              <a:t>= Выручка / Стоимость основных </a:t>
            </a:r>
            <a:r>
              <a:rPr lang="ru-RU" dirty="0" smtClean="0"/>
              <a:t>средств.</a:t>
            </a:r>
            <a:endParaRPr lang="ru-RU" dirty="0"/>
          </a:p>
          <a:p>
            <a:r>
              <a:rPr lang="ru-RU" dirty="0" smtClean="0"/>
              <a:t>-Фондоемкость </a:t>
            </a:r>
            <a:r>
              <a:rPr lang="ru-RU" dirty="0"/>
              <a:t>= Стоимость основных средств / </a:t>
            </a:r>
            <a:r>
              <a:rPr lang="ru-RU" dirty="0" smtClean="0"/>
              <a:t>Выручка.</a:t>
            </a:r>
            <a:endParaRPr lang="ru-RU" dirty="0"/>
          </a:p>
          <a:p>
            <a:r>
              <a:rPr lang="ru-RU" dirty="0" smtClean="0"/>
              <a:t>-Фондовооруженность </a:t>
            </a:r>
            <a:r>
              <a:rPr lang="ru-RU" dirty="0"/>
              <a:t>= Стоимость основных средств / Численность </a:t>
            </a:r>
            <a:r>
              <a:rPr lang="ru-RU" dirty="0" smtClean="0"/>
              <a:t>работников.</a:t>
            </a:r>
            <a:endParaRPr lang="ru-RU" dirty="0"/>
          </a:p>
          <a:p>
            <a:r>
              <a:rPr lang="ru-RU" dirty="0" smtClean="0"/>
              <a:t>-Рентабельность </a:t>
            </a:r>
            <a:r>
              <a:rPr lang="ru-RU" dirty="0"/>
              <a:t>= Прибыль / Стоимость основных средств * </a:t>
            </a:r>
            <a:r>
              <a:rPr lang="ru-RU" dirty="0" smtClean="0"/>
              <a:t>100%.</a:t>
            </a: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Практическое </a:t>
            </a:r>
            <a:r>
              <a:rPr lang="ru-RU" b="1" dirty="0">
                <a:solidFill>
                  <a:srgbClr val="C00000"/>
                </a:solidFill>
              </a:rPr>
              <a:t>значение: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dirty="0" smtClean="0"/>
              <a:t>-Оптимизация </a:t>
            </a:r>
            <a:r>
              <a:rPr lang="ru-RU" dirty="0"/>
              <a:t>использования </a:t>
            </a:r>
            <a:r>
              <a:rPr lang="ru-RU" dirty="0" smtClean="0"/>
              <a:t>активов.</a:t>
            </a:r>
            <a:endParaRPr lang="ru-RU" dirty="0"/>
          </a:p>
          <a:p>
            <a:r>
              <a:rPr lang="ru-RU" dirty="0" smtClean="0"/>
              <a:t>-Повышение </a:t>
            </a:r>
            <a:r>
              <a:rPr lang="ru-RU" dirty="0"/>
              <a:t>эффективности </a:t>
            </a:r>
            <a:r>
              <a:rPr lang="ru-RU" dirty="0" smtClean="0"/>
              <a:t>производства.</a:t>
            </a:r>
            <a:endParaRPr lang="ru-RU" dirty="0"/>
          </a:p>
          <a:p>
            <a:r>
              <a:rPr lang="ru-RU" dirty="0" smtClean="0"/>
              <a:t>-Рост </a:t>
            </a:r>
            <a:r>
              <a:rPr lang="ru-RU" dirty="0"/>
              <a:t>конкурентоспособности </a:t>
            </a:r>
            <a:r>
              <a:rPr lang="ru-RU" dirty="0" smtClean="0"/>
              <a:t>предприятия.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107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681" y="34354"/>
            <a:ext cx="9036496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Вопросы к теме № 5</a:t>
            </a:r>
          </a:p>
          <a:p>
            <a:endParaRPr lang="ru-RU" sz="1400" dirty="0"/>
          </a:p>
          <a:p>
            <a:r>
              <a:rPr lang="ru-RU" sz="1400" dirty="0" smtClean="0"/>
              <a:t>1.Что </a:t>
            </a:r>
            <a:r>
              <a:rPr lang="ru-RU" sz="1400" dirty="0"/>
              <a:t>представляют собой основные фонды предприятия и в чём заключается их главная особенность как средств труда</a:t>
            </a:r>
            <a:r>
              <a:rPr lang="ru-RU" sz="1400" dirty="0" smtClean="0"/>
              <a:t>?</a:t>
            </a:r>
          </a:p>
          <a:p>
            <a:r>
              <a:rPr lang="ru-RU" sz="1400" dirty="0" smtClean="0"/>
              <a:t>2. </a:t>
            </a:r>
            <a:r>
              <a:rPr lang="ru-RU" sz="1400" dirty="0"/>
              <a:t>Какие основные группы входят в состав производственных основных фондов?</a:t>
            </a:r>
          </a:p>
          <a:p>
            <a:r>
              <a:rPr lang="ru-RU" sz="1400" dirty="0" smtClean="0"/>
              <a:t>3.По </a:t>
            </a:r>
            <a:r>
              <a:rPr lang="ru-RU" sz="1400" dirty="0"/>
              <a:t>какому принципу основные фонды делятся на активные и пассивные? Приведите примеры каждой группы.</a:t>
            </a:r>
          </a:p>
          <a:p>
            <a:r>
              <a:rPr lang="ru-RU" sz="1400" dirty="0" smtClean="0"/>
              <a:t>4.Какие </a:t>
            </a:r>
            <a:r>
              <a:rPr lang="ru-RU" sz="1400" dirty="0"/>
              <a:t>виды денежной оценки основных фондов существуют и в чём заключается их суть?</a:t>
            </a:r>
          </a:p>
          <a:p>
            <a:r>
              <a:rPr lang="ru-RU" sz="1400" dirty="0" smtClean="0"/>
              <a:t>5.Что </a:t>
            </a:r>
            <a:r>
              <a:rPr lang="ru-RU" sz="1400" dirty="0"/>
              <a:t>такое износ основных фондов и какие его виды существуют?</a:t>
            </a:r>
          </a:p>
          <a:p>
            <a:r>
              <a:rPr lang="ru-RU" sz="1400" dirty="0" smtClean="0"/>
              <a:t>6.В </a:t>
            </a:r>
            <a:r>
              <a:rPr lang="ru-RU" sz="1400" dirty="0"/>
              <a:t>чём заключается сущность амортизации и как она рассчитывается?</a:t>
            </a:r>
          </a:p>
          <a:p>
            <a:r>
              <a:rPr lang="ru-RU" sz="1400" dirty="0" smtClean="0"/>
              <a:t>7.По </a:t>
            </a:r>
            <a:r>
              <a:rPr lang="ru-RU" sz="1400" dirty="0"/>
              <a:t>каким критериям основные фонды делятся на производственные и непроизводственные</a:t>
            </a:r>
            <a:r>
              <a:rPr lang="ru-RU" sz="1400" dirty="0" smtClean="0"/>
              <a:t>?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 </a:t>
            </a:r>
            <a:r>
              <a:rPr lang="ru-RU" sz="1400" dirty="0"/>
              <a:t>Приведите примеры.</a:t>
            </a:r>
          </a:p>
          <a:p>
            <a:r>
              <a:rPr lang="ru-RU" sz="1400" dirty="0" smtClean="0"/>
              <a:t>8.Какое </a:t>
            </a:r>
            <a:r>
              <a:rPr lang="ru-RU" sz="1400" dirty="0"/>
              <a:t>экономическое назначение имеет типовая классификация основных фондов народного хозяйства?</a:t>
            </a:r>
          </a:p>
          <a:p>
            <a:r>
              <a:rPr lang="ru-RU" sz="1400" dirty="0" smtClean="0"/>
              <a:t>9.Какие </a:t>
            </a:r>
            <a:r>
              <a:rPr lang="ru-RU" sz="1400" dirty="0"/>
              <a:t>виды денежной оценки основных фондов применяются в практике хозяйствования?</a:t>
            </a:r>
          </a:p>
          <a:p>
            <a:r>
              <a:rPr lang="ru-RU" sz="1400" dirty="0" smtClean="0"/>
              <a:t>10.Почему </a:t>
            </a:r>
            <a:r>
              <a:rPr lang="ru-RU" sz="1400" dirty="0"/>
              <a:t>необходима переоценка основных фондов и какие методы её проведения существуют?</a:t>
            </a:r>
          </a:p>
          <a:p>
            <a:r>
              <a:rPr lang="ru-RU" sz="1400" dirty="0" smtClean="0"/>
              <a:t>11.Какие </a:t>
            </a:r>
            <a:r>
              <a:rPr lang="ru-RU" sz="1400" dirty="0"/>
              <a:t>виды износа основных фондов существуют и в чём их особенности?</a:t>
            </a:r>
          </a:p>
          <a:p>
            <a:r>
              <a:rPr lang="ru-RU" sz="1400" dirty="0" smtClean="0"/>
              <a:t>12.Какие </a:t>
            </a:r>
            <a:r>
              <a:rPr lang="ru-RU" sz="1400" dirty="0"/>
              <a:t>методы начисления амортизации применяются в современной практике?</a:t>
            </a:r>
          </a:p>
          <a:p>
            <a:r>
              <a:rPr lang="ru-RU" sz="1400" dirty="0" smtClean="0"/>
              <a:t>13.Каков </a:t>
            </a:r>
            <a:r>
              <a:rPr lang="ru-RU" sz="1400" dirty="0"/>
              <a:t>состав и структура основных производственных фондов (ОПФ)?</a:t>
            </a:r>
          </a:p>
          <a:p>
            <a:r>
              <a:rPr lang="ru-RU" sz="1400" dirty="0" smtClean="0"/>
              <a:t>14.Какие </a:t>
            </a:r>
            <a:r>
              <a:rPr lang="ru-RU" sz="1400" dirty="0"/>
              <a:t>показатели используются для оценки состояния ОПФ?</a:t>
            </a:r>
          </a:p>
          <a:p>
            <a:r>
              <a:rPr lang="ru-RU" sz="1400" dirty="0" smtClean="0"/>
              <a:t>15.Какие </a:t>
            </a:r>
            <a:r>
              <a:rPr lang="ru-RU" sz="1400" dirty="0"/>
              <a:t>источники воспроизводства ОПФ существуют?</a:t>
            </a:r>
          </a:p>
          <a:p>
            <a:r>
              <a:rPr lang="ru-RU" sz="1400" dirty="0" smtClean="0"/>
              <a:t>16.В </a:t>
            </a:r>
            <a:r>
              <a:rPr lang="ru-RU" sz="1400" dirty="0"/>
              <a:t>чём сущность лизинга и каковы условия его эффективного использования?</a:t>
            </a:r>
          </a:p>
          <a:p>
            <a:r>
              <a:rPr lang="ru-RU" sz="1400" dirty="0" smtClean="0"/>
              <a:t>17.Показатели </a:t>
            </a:r>
            <a:r>
              <a:rPr lang="ru-RU" sz="1400" dirty="0"/>
              <a:t>эффективности использования </a:t>
            </a:r>
            <a:r>
              <a:rPr lang="ru-RU" sz="1400" dirty="0" smtClean="0"/>
              <a:t>ОПФ.</a:t>
            </a:r>
            <a:r>
              <a:rPr lang="ru-RU" sz="1400" dirty="0"/>
              <a:t> </a:t>
            </a:r>
            <a:r>
              <a:rPr lang="ru-RU" sz="1400" dirty="0" smtClean="0"/>
              <a:t>18.Что</a:t>
            </a:r>
            <a:r>
              <a:rPr lang="ru-RU" sz="1400" dirty="0"/>
              <a:t> представляют собой нематериальные активы предприятия и каковы их основные характеристики?</a:t>
            </a:r>
          </a:p>
          <a:p>
            <a:r>
              <a:rPr lang="ru-RU" sz="1400" dirty="0" smtClean="0"/>
              <a:t>19.Какие </a:t>
            </a:r>
            <a:r>
              <a:rPr lang="ru-RU" sz="1400" dirty="0"/>
              <a:t>виды нематериальных активов существуют и дайте их краткую характеристику?</a:t>
            </a:r>
          </a:p>
          <a:p>
            <a:r>
              <a:rPr lang="ru-RU" sz="1400" dirty="0" smtClean="0"/>
              <a:t>20.В </a:t>
            </a:r>
            <a:r>
              <a:rPr lang="ru-RU" sz="1400" dirty="0"/>
              <a:t>чём заключаются особенности начисления амортизации на нематериальные активы?</a:t>
            </a:r>
          </a:p>
          <a:p>
            <a:r>
              <a:rPr lang="ru-RU" sz="1400" dirty="0" smtClean="0"/>
              <a:t>21.Каково </a:t>
            </a:r>
            <a:r>
              <a:rPr lang="ru-RU" sz="1400" dirty="0"/>
              <a:t>экономическое значение улучшения использования основных фондов (капитала)?</a:t>
            </a:r>
          </a:p>
          <a:p>
            <a:r>
              <a:rPr lang="ru-RU" sz="1400" dirty="0" smtClean="0"/>
              <a:t>22.Какие </a:t>
            </a:r>
            <a:r>
              <a:rPr lang="ru-RU" sz="1400" dirty="0"/>
              <a:t>факторы влияют на эффективность использования основных фондов?</a:t>
            </a:r>
          </a:p>
          <a:p>
            <a:r>
              <a:rPr lang="ru-RU" sz="1400" dirty="0" smtClean="0"/>
              <a:t>23.Какие </a:t>
            </a:r>
            <a:r>
              <a:rPr lang="ru-RU" sz="1400" dirty="0"/>
              <a:t>показатели используются для оценки эффективности использования основных фондов?</a:t>
            </a:r>
          </a:p>
          <a:p>
            <a:r>
              <a:rPr lang="ru-RU" sz="1400" dirty="0" smtClean="0"/>
              <a:t>24.Как </a:t>
            </a:r>
            <a:r>
              <a:rPr lang="ru-RU" sz="1400" dirty="0"/>
              <a:t>рассчитывается показатель фондоотдачи и что он характеризует?</a:t>
            </a:r>
          </a:p>
          <a:p>
            <a:r>
              <a:rPr lang="ru-RU" sz="1400" dirty="0" smtClean="0"/>
              <a:t>25.Какие </a:t>
            </a:r>
            <a:r>
              <a:rPr lang="ru-RU" sz="1400" dirty="0"/>
              <a:t>пути улучшения использования основных фондов существуют?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1941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WordPictureWatermark1674174671">
            <a:extLst>
              <a:ext uri="{FF2B5EF4-FFF2-40B4-BE49-F238E27FC236}">
                <a16:creationId xmlns:a16="http://schemas.microsoft.com/office/drawing/2014/main" xmlns="" id="{9612D52C-0ADB-4228-B689-DED6846B3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396" y="24808"/>
            <a:ext cx="3333208" cy="683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82CE011-A026-4495-91BC-C77ECACE08F2}"/>
              </a:ext>
            </a:extLst>
          </p:cNvPr>
          <p:cNvSpPr txBox="1"/>
          <p:nvPr/>
        </p:nvSpPr>
        <p:spPr>
          <a:xfrm>
            <a:off x="139825" y="364948"/>
            <a:ext cx="8995298" cy="5924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Уральский юридический институт МВД России.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x-none" sz="2400" b="1" smtClean="0">
                <a:solidFill>
                  <a:srgbClr val="FF0000"/>
                </a:solidFill>
              </a:rPr>
              <a:t>Тема </a:t>
            </a:r>
            <a:r>
              <a:rPr lang="ru-RU" sz="2400" b="1" dirty="0" smtClean="0">
                <a:solidFill>
                  <a:srgbClr val="FF0000"/>
                </a:solidFill>
              </a:rPr>
              <a:t>6. Оборотные средства предприятий.</a:t>
            </a:r>
            <a:endParaRPr lang="ru-RU" sz="2400" dirty="0">
              <a:solidFill>
                <a:srgbClr val="FF000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2800" noProof="0" dirty="0">
              <a:solidFill>
                <a:srgbClr val="C00000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КАФЕДРА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СОЦИАЛЬНО-ЭКОНОМИЧЕСКИХ ДИСЦИПЛИН,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Баженов Сергей Иванович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Доктор экономических наук,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профессор, член-корреспондент МАНЕБ,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Президент фонда, центр «Региональной экономической безопасности: теоретические аспекты, практика.»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Email</a:t>
            </a: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naukaservis@rambler.ru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Тел.: 8 922-181-40-15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www.b-si.ru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8AF7F89-E487-AB22-C2FE-ADF2DB4761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48680"/>
            <a:ext cx="928205" cy="148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57408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6772" y="188640"/>
            <a:ext cx="878497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Понятие оборотных средств</a:t>
            </a: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Оборотные </a:t>
            </a:r>
            <a:r>
              <a:rPr lang="ru-RU" b="1" dirty="0">
                <a:solidFill>
                  <a:srgbClr val="C00000"/>
                </a:solidFill>
              </a:rPr>
              <a:t>средства</a:t>
            </a:r>
            <a:r>
              <a:rPr lang="ru-RU" dirty="0">
                <a:solidFill>
                  <a:srgbClr val="C00000"/>
                </a:solidFill>
              </a:rPr>
              <a:t> </a:t>
            </a:r>
            <a:r>
              <a:rPr lang="ru-RU" dirty="0"/>
              <a:t>— денежные средства предприятия, вложенные в оборотные производственные фонды и фонды обращения.</a:t>
            </a:r>
          </a:p>
          <a:p>
            <a:r>
              <a:rPr lang="ru-RU" b="1" dirty="0">
                <a:solidFill>
                  <a:srgbClr val="002060"/>
                </a:solidFill>
              </a:rPr>
              <a:t>Основные характеристики</a:t>
            </a:r>
            <a:r>
              <a:rPr lang="ru-RU" b="1" dirty="0"/>
              <a:t>:</a:t>
            </a:r>
            <a:endParaRPr lang="ru-RU" dirty="0"/>
          </a:p>
          <a:p>
            <a:r>
              <a:rPr lang="ru-RU" dirty="0" smtClean="0"/>
              <a:t>-Обеспечивают </a:t>
            </a:r>
            <a:r>
              <a:rPr lang="ru-RU" dirty="0"/>
              <a:t>непрерывность производственного </a:t>
            </a:r>
            <a:r>
              <a:rPr lang="ru-RU" dirty="0" smtClean="0"/>
              <a:t>процесса.</a:t>
            </a:r>
            <a:endParaRPr lang="ru-RU" dirty="0"/>
          </a:p>
          <a:p>
            <a:r>
              <a:rPr lang="ru-RU" dirty="0" smtClean="0"/>
              <a:t>-Полностью </a:t>
            </a:r>
            <a:r>
              <a:rPr lang="ru-RU" dirty="0"/>
              <a:t>потребляются в одном производственном </a:t>
            </a:r>
            <a:r>
              <a:rPr lang="ru-RU" dirty="0" smtClean="0"/>
              <a:t>цикле.</a:t>
            </a:r>
            <a:endParaRPr lang="ru-RU" dirty="0"/>
          </a:p>
          <a:p>
            <a:r>
              <a:rPr lang="ru-RU" dirty="0" smtClean="0"/>
              <a:t>-Возвращаются </a:t>
            </a:r>
            <a:r>
              <a:rPr lang="ru-RU" dirty="0"/>
              <a:t>в денежной форме после реализации </a:t>
            </a:r>
            <a:r>
              <a:rPr lang="ru-RU" dirty="0" smtClean="0"/>
              <a:t>продукции.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C00000"/>
                </a:solidFill>
              </a:rPr>
              <a:t>Состав </a:t>
            </a:r>
            <a:r>
              <a:rPr lang="ru-RU" b="1" dirty="0">
                <a:solidFill>
                  <a:srgbClr val="C00000"/>
                </a:solidFill>
              </a:rPr>
              <a:t>и классификация оборотных </a:t>
            </a:r>
            <a:r>
              <a:rPr lang="ru-RU" b="1" dirty="0" smtClean="0">
                <a:solidFill>
                  <a:srgbClr val="C00000"/>
                </a:solidFill>
              </a:rPr>
              <a:t>средств.</a:t>
            </a:r>
            <a:endParaRPr lang="ru-RU" b="1" dirty="0">
              <a:solidFill>
                <a:srgbClr val="C0000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Состав оборотных средств: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 smtClean="0"/>
              <a:t>-Производственные запасы.</a:t>
            </a:r>
            <a:endParaRPr lang="ru-RU" dirty="0"/>
          </a:p>
          <a:p>
            <a:r>
              <a:rPr lang="ru-RU" dirty="0" smtClean="0"/>
              <a:t>-Незавершенное производство.</a:t>
            </a:r>
            <a:endParaRPr lang="ru-RU" dirty="0"/>
          </a:p>
          <a:p>
            <a:r>
              <a:rPr lang="ru-RU" dirty="0" smtClean="0"/>
              <a:t>-Готовая продукция.</a:t>
            </a:r>
            <a:endParaRPr lang="ru-RU" dirty="0"/>
          </a:p>
          <a:p>
            <a:r>
              <a:rPr lang="ru-RU" dirty="0" smtClean="0"/>
              <a:t>-Денежные средства.</a:t>
            </a:r>
            <a:endParaRPr lang="ru-RU" dirty="0"/>
          </a:p>
          <a:p>
            <a:r>
              <a:rPr lang="ru-RU" dirty="0" smtClean="0"/>
              <a:t>-Средства </a:t>
            </a:r>
            <a:r>
              <a:rPr lang="ru-RU" dirty="0"/>
              <a:t>в </a:t>
            </a:r>
            <a:r>
              <a:rPr lang="ru-RU" dirty="0" smtClean="0"/>
              <a:t>расчетах.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Классификация </a:t>
            </a:r>
            <a:r>
              <a:rPr lang="ru-RU" b="1" dirty="0">
                <a:solidFill>
                  <a:srgbClr val="002060"/>
                </a:solidFill>
              </a:rPr>
              <a:t>по: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 smtClean="0"/>
              <a:t>-Элементам.</a:t>
            </a:r>
            <a:endParaRPr lang="ru-RU" dirty="0"/>
          </a:p>
          <a:p>
            <a:r>
              <a:rPr lang="ru-RU" dirty="0" smtClean="0"/>
              <a:t>-Функциональному назначению.</a:t>
            </a:r>
            <a:endParaRPr lang="ru-RU" dirty="0"/>
          </a:p>
          <a:p>
            <a:r>
              <a:rPr lang="ru-RU" dirty="0" smtClean="0"/>
              <a:t>-Источникам формирования.</a:t>
            </a:r>
            <a:endParaRPr lang="ru-RU" dirty="0"/>
          </a:p>
          <a:p>
            <a:r>
              <a:rPr lang="ru-RU" dirty="0" smtClean="0"/>
              <a:t>-Ликвидности.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88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8326" y="116632"/>
            <a:ext cx="892899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Оборотные фонды и фонды </a:t>
            </a:r>
            <a:r>
              <a:rPr lang="ru-RU" sz="2400" b="1" dirty="0" smtClean="0">
                <a:solidFill>
                  <a:srgbClr val="C00000"/>
                </a:solidFill>
              </a:rPr>
              <a:t>обращения.</a:t>
            </a:r>
            <a:endParaRPr lang="ru-RU" sz="2400" b="1" dirty="0">
              <a:solidFill>
                <a:srgbClr val="C00000"/>
              </a:solidFill>
            </a:endParaRPr>
          </a:p>
          <a:p>
            <a:r>
              <a:rPr lang="ru-RU" sz="2000" b="1" dirty="0">
                <a:solidFill>
                  <a:srgbClr val="7030A0"/>
                </a:solidFill>
              </a:rPr>
              <a:t>Оборотные фонды:</a:t>
            </a:r>
            <a:endParaRPr lang="ru-RU" sz="2000" dirty="0">
              <a:solidFill>
                <a:srgbClr val="7030A0"/>
              </a:solidFill>
            </a:endParaRPr>
          </a:p>
          <a:p>
            <a:r>
              <a:rPr lang="ru-RU" dirty="0" smtClean="0"/>
              <a:t>-Участвуют </a:t>
            </a:r>
            <a:r>
              <a:rPr lang="ru-RU" dirty="0"/>
              <a:t>в производственном </a:t>
            </a:r>
            <a:r>
              <a:rPr lang="ru-RU" dirty="0" smtClean="0"/>
              <a:t>процессе.</a:t>
            </a:r>
            <a:endParaRPr lang="ru-RU" dirty="0"/>
          </a:p>
          <a:p>
            <a:r>
              <a:rPr lang="ru-RU" dirty="0" smtClean="0"/>
              <a:t>-Переносят </a:t>
            </a:r>
            <a:r>
              <a:rPr lang="ru-RU" dirty="0"/>
              <a:t>свою стоимость на готовую </a:t>
            </a:r>
            <a:r>
              <a:rPr lang="ru-RU" dirty="0" smtClean="0"/>
              <a:t>продукцию.</a:t>
            </a:r>
            <a:endParaRPr lang="ru-RU" dirty="0"/>
          </a:p>
          <a:p>
            <a:r>
              <a:rPr lang="ru-RU" dirty="0"/>
              <a:t>Примеры: сырье, материалы, </a:t>
            </a:r>
            <a:r>
              <a:rPr lang="ru-RU" dirty="0" smtClean="0"/>
              <a:t>полуфабрикаты.</a:t>
            </a:r>
          </a:p>
          <a:p>
            <a:endParaRPr lang="ru-RU" sz="2000" b="1" dirty="0" smtClean="0">
              <a:solidFill>
                <a:srgbClr val="7030A0"/>
              </a:solidFill>
            </a:endParaRPr>
          </a:p>
          <a:p>
            <a:r>
              <a:rPr lang="ru-RU" sz="2000" b="1" dirty="0" smtClean="0">
                <a:solidFill>
                  <a:srgbClr val="7030A0"/>
                </a:solidFill>
              </a:rPr>
              <a:t>Фонды </a:t>
            </a:r>
            <a:r>
              <a:rPr lang="ru-RU" sz="2000" b="1" dirty="0">
                <a:solidFill>
                  <a:srgbClr val="7030A0"/>
                </a:solidFill>
              </a:rPr>
              <a:t>обращения:</a:t>
            </a:r>
            <a:endParaRPr lang="ru-RU" sz="2000" dirty="0">
              <a:solidFill>
                <a:srgbClr val="7030A0"/>
              </a:solidFill>
            </a:endParaRPr>
          </a:p>
          <a:p>
            <a:r>
              <a:rPr lang="ru-RU" dirty="0" smtClean="0"/>
              <a:t>-Обеспечивают </a:t>
            </a:r>
            <a:r>
              <a:rPr lang="ru-RU" dirty="0"/>
              <a:t>реализацию </a:t>
            </a:r>
            <a:r>
              <a:rPr lang="ru-RU" dirty="0" smtClean="0"/>
              <a:t>продукции.</a:t>
            </a:r>
            <a:endParaRPr lang="ru-RU" dirty="0"/>
          </a:p>
          <a:p>
            <a:r>
              <a:rPr lang="ru-RU" dirty="0" smtClean="0"/>
              <a:t>-Связаны </a:t>
            </a:r>
            <a:r>
              <a:rPr lang="ru-RU" dirty="0"/>
              <a:t>с денежными </a:t>
            </a:r>
            <a:r>
              <a:rPr lang="ru-RU" dirty="0" smtClean="0"/>
              <a:t>расчетами.</a:t>
            </a:r>
            <a:endParaRPr lang="ru-RU" dirty="0"/>
          </a:p>
          <a:p>
            <a:r>
              <a:rPr lang="ru-RU" dirty="0"/>
              <a:t>Примеры: готовая продукция, товары отгруженные, денежные </a:t>
            </a:r>
            <a:r>
              <a:rPr lang="ru-RU" dirty="0" smtClean="0"/>
              <a:t>средства</a:t>
            </a:r>
            <a:r>
              <a:rPr lang="ru-RU" b="1" dirty="0"/>
              <a:t> </a:t>
            </a:r>
            <a:r>
              <a:rPr lang="ru-RU" b="1" dirty="0" smtClean="0"/>
              <a:t>.</a:t>
            </a:r>
          </a:p>
          <a:p>
            <a:endParaRPr lang="ru-RU" sz="2000" b="1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rgbClr val="C00000"/>
                </a:solidFill>
              </a:rPr>
              <a:t>Нормирование </a:t>
            </a:r>
            <a:r>
              <a:rPr lang="ru-RU" sz="2000" b="1" dirty="0">
                <a:solidFill>
                  <a:srgbClr val="C00000"/>
                </a:solidFill>
              </a:rPr>
              <a:t>оборотных средств</a:t>
            </a:r>
          </a:p>
          <a:p>
            <a:r>
              <a:rPr lang="ru-RU" b="1" dirty="0">
                <a:solidFill>
                  <a:srgbClr val="002060"/>
                </a:solidFill>
              </a:rPr>
              <a:t>Нормирование</a:t>
            </a:r>
            <a:r>
              <a:rPr lang="ru-RU" dirty="0"/>
              <a:t> — установление оптимальных норм и нормативов оборотных средств для обеспечения бесперебойной работы предприятия.</a:t>
            </a:r>
          </a:p>
          <a:p>
            <a:endParaRPr lang="ru-RU" sz="2000" b="1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rgbClr val="C00000"/>
                </a:solidFill>
              </a:rPr>
              <a:t>Основные </a:t>
            </a:r>
            <a:r>
              <a:rPr lang="ru-RU" sz="2000" b="1" dirty="0">
                <a:solidFill>
                  <a:srgbClr val="C00000"/>
                </a:solidFill>
              </a:rPr>
              <a:t>принципы:</a:t>
            </a:r>
            <a:endParaRPr lang="ru-RU" sz="2000" dirty="0">
              <a:solidFill>
                <a:srgbClr val="C00000"/>
              </a:solidFill>
            </a:endParaRPr>
          </a:p>
          <a:p>
            <a:r>
              <a:rPr lang="ru-RU" dirty="0" smtClean="0"/>
              <a:t>-Научно </a:t>
            </a:r>
            <a:r>
              <a:rPr lang="ru-RU" dirty="0"/>
              <a:t>обоснованный </a:t>
            </a:r>
            <a:r>
              <a:rPr lang="ru-RU" dirty="0" smtClean="0"/>
              <a:t>подход.</a:t>
            </a:r>
            <a:endParaRPr lang="ru-RU" dirty="0"/>
          </a:p>
          <a:p>
            <a:r>
              <a:rPr lang="ru-RU" dirty="0" smtClean="0"/>
              <a:t>-Обеспечение </a:t>
            </a:r>
            <a:r>
              <a:rPr lang="ru-RU" dirty="0"/>
              <a:t>минимальной, но достаточной </a:t>
            </a:r>
            <a:r>
              <a:rPr lang="ru-RU" dirty="0" smtClean="0"/>
              <a:t>величины.</a:t>
            </a:r>
            <a:endParaRPr lang="ru-RU" dirty="0"/>
          </a:p>
          <a:p>
            <a:r>
              <a:rPr lang="ru-RU" dirty="0" smtClean="0"/>
              <a:t>-Учет </a:t>
            </a:r>
            <a:r>
              <a:rPr lang="ru-RU" dirty="0"/>
              <a:t>специфики </a:t>
            </a:r>
            <a:r>
              <a:rPr lang="ru-RU" dirty="0" smtClean="0"/>
              <a:t>производства.</a:t>
            </a:r>
            <a:endParaRPr lang="ru-RU" dirty="0"/>
          </a:p>
          <a:p>
            <a:r>
              <a:rPr lang="ru-RU" dirty="0" smtClean="0"/>
              <a:t>-Экономическая эффективность.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040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81000"/>
            <a:ext cx="5326953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16632"/>
            <a:ext cx="878497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r>
              <a:rPr lang="ru-RU" sz="2800" b="1" dirty="0">
                <a:solidFill>
                  <a:srgbClr val="C00000"/>
                </a:solidFill>
              </a:rPr>
              <a:t>Методы нормирования оборотных средств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Методы расчета: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dirty="0" smtClean="0"/>
              <a:t>-Аналитический метод.</a:t>
            </a:r>
            <a:endParaRPr lang="ru-RU" dirty="0"/>
          </a:p>
          <a:p>
            <a:r>
              <a:rPr lang="ru-RU" dirty="0" smtClean="0"/>
              <a:t>-Коэффициентный метод.</a:t>
            </a:r>
            <a:endParaRPr lang="ru-RU" dirty="0"/>
          </a:p>
          <a:p>
            <a:r>
              <a:rPr lang="ru-RU" dirty="0" smtClean="0"/>
              <a:t>-Метод </a:t>
            </a:r>
            <a:r>
              <a:rPr lang="ru-RU" dirty="0"/>
              <a:t>прямого </a:t>
            </a:r>
            <a:r>
              <a:rPr lang="ru-RU" dirty="0" smtClean="0"/>
              <a:t>счета.</a:t>
            </a:r>
            <a:endParaRPr lang="ru-RU" dirty="0"/>
          </a:p>
          <a:p>
            <a:r>
              <a:rPr lang="ru-RU" sz="2000" b="1" dirty="0">
                <a:solidFill>
                  <a:srgbClr val="002060"/>
                </a:solidFill>
              </a:rPr>
              <a:t>Факторы нормирования: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dirty="0" smtClean="0"/>
              <a:t>-Объем производства.</a:t>
            </a:r>
            <a:endParaRPr lang="ru-RU" dirty="0"/>
          </a:p>
          <a:p>
            <a:r>
              <a:rPr lang="ru-RU" dirty="0" smtClean="0"/>
              <a:t>-Условия снабжения.</a:t>
            </a:r>
            <a:endParaRPr lang="ru-RU" dirty="0"/>
          </a:p>
          <a:p>
            <a:r>
              <a:rPr lang="ru-RU" dirty="0" smtClean="0"/>
              <a:t>-Технология производства.</a:t>
            </a:r>
            <a:endParaRPr lang="ru-RU" dirty="0"/>
          </a:p>
          <a:p>
            <a:r>
              <a:rPr lang="ru-RU" dirty="0" smtClean="0"/>
              <a:t>-Организация сбыта</a:t>
            </a:r>
            <a:r>
              <a:rPr lang="ru-RU" b="1" dirty="0"/>
              <a:t> </a:t>
            </a:r>
            <a:r>
              <a:rPr lang="ru-RU" b="1" dirty="0" smtClean="0"/>
              <a:t>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Методы </a:t>
            </a:r>
            <a:r>
              <a:rPr lang="ru-RU" sz="2000" b="1" dirty="0">
                <a:solidFill>
                  <a:srgbClr val="C00000"/>
                </a:solidFill>
              </a:rPr>
              <a:t>оценки производственных </a:t>
            </a:r>
            <a:r>
              <a:rPr lang="ru-RU" sz="2000" b="1" dirty="0" smtClean="0">
                <a:solidFill>
                  <a:srgbClr val="C00000"/>
                </a:solidFill>
              </a:rPr>
              <a:t>запасов.</a:t>
            </a:r>
            <a:endParaRPr lang="ru-RU" sz="2000" b="1" dirty="0">
              <a:solidFill>
                <a:srgbClr val="C0000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Основные методы: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 smtClean="0"/>
              <a:t>-По </a:t>
            </a:r>
            <a:r>
              <a:rPr lang="ru-RU" dirty="0"/>
              <a:t>себестоимости каждой </a:t>
            </a:r>
            <a:r>
              <a:rPr lang="ru-RU" dirty="0" smtClean="0"/>
              <a:t>единицы.</a:t>
            </a:r>
            <a:endParaRPr lang="ru-RU" dirty="0"/>
          </a:p>
          <a:p>
            <a:r>
              <a:rPr lang="ru-RU" dirty="0" smtClean="0"/>
              <a:t>-По </a:t>
            </a:r>
            <a:r>
              <a:rPr lang="ru-RU" dirty="0"/>
              <a:t>средней </a:t>
            </a:r>
            <a:r>
              <a:rPr lang="ru-RU" dirty="0" smtClean="0"/>
              <a:t>себестоимости.</a:t>
            </a:r>
            <a:endParaRPr lang="ru-RU" dirty="0"/>
          </a:p>
          <a:p>
            <a:r>
              <a:rPr lang="ru-RU" dirty="0" smtClean="0"/>
              <a:t>-По </a:t>
            </a:r>
            <a:r>
              <a:rPr lang="ru-RU" dirty="0"/>
              <a:t>методу </a:t>
            </a:r>
            <a:r>
              <a:rPr lang="ru-RU" dirty="0" smtClean="0"/>
              <a:t>ФИФО.</a:t>
            </a:r>
            <a:endParaRPr lang="ru-RU" dirty="0"/>
          </a:p>
          <a:p>
            <a:r>
              <a:rPr lang="ru-RU" dirty="0" smtClean="0"/>
              <a:t>-По </a:t>
            </a:r>
            <a:r>
              <a:rPr lang="ru-RU" dirty="0"/>
              <a:t>методу </a:t>
            </a:r>
            <a:r>
              <a:rPr lang="ru-RU" dirty="0" smtClean="0"/>
              <a:t>ЛИФО.</a:t>
            </a:r>
            <a:endParaRPr lang="ru-RU" dirty="0"/>
          </a:p>
          <a:p>
            <a:r>
              <a:rPr lang="ru-RU" b="1" dirty="0">
                <a:solidFill>
                  <a:srgbClr val="002060"/>
                </a:solidFill>
              </a:rPr>
              <a:t>Критерии выбора метода: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 smtClean="0"/>
              <a:t>-Характер производства.</a:t>
            </a:r>
            <a:endParaRPr lang="ru-RU" dirty="0"/>
          </a:p>
          <a:p>
            <a:r>
              <a:rPr lang="ru-RU" dirty="0" smtClean="0"/>
              <a:t>-Стоимость материалов.</a:t>
            </a:r>
            <a:endParaRPr lang="ru-RU" dirty="0"/>
          </a:p>
          <a:p>
            <a:r>
              <a:rPr lang="ru-RU" dirty="0" smtClean="0"/>
              <a:t>-Объем запасов.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863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305342"/>
            <a:ext cx="90364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r>
              <a:rPr lang="ru-RU" sz="2800" b="1" dirty="0">
                <a:solidFill>
                  <a:srgbClr val="C00000"/>
                </a:solidFill>
              </a:rPr>
              <a:t>Расчет потребности в оборотных средствах</a:t>
            </a:r>
          </a:p>
          <a:p>
            <a:endParaRPr lang="ru-RU" sz="2000" b="1" dirty="0" smtClean="0">
              <a:solidFill>
                <a:srgbClr val="7030A0"/>
              </a:solidFill>
            </a:endParaRPr>
          </a:p>
          <a:p>
            <a:r>
              <a:rPr lang="ru-RU" sz="2000" b="1" dirty="0" smtClean="0">
                <a:solidFill>
                  <a:srgbClr val="7030A0"/>
                </a:solidFill>
              </a:rPr>
              <a:t>Формула </a:t>
            </a:r>
            <a:r>
              <a:rPr lang="ru-RU" sz="2000" b="1" dirty="0">
                <a:solidFill>
                  <a:srgbClr val="7030A0"/>
                </a:solidFill>
              </a:rPr>
              <a:t>расчета:</a:t>
            </a:r>
            <a:endParaRPr lang="ru-RU" sz="2000" dirty="0">
              <a:solidFill>
                <a:srgbClr val="7030A0"/>
              </a:solidFill>
            </a:endParaRPr>
          </a:p>
          <a:p>
            <a:r>
              <a:rPr lang="ru-RU" i="1" dirty="0" err="1"/>
              <a:t>N</a:t>
            </a:r>
            <a:r>
              <a:rPr lang="ru-RU" dirty="0" err="1"/>
              <a:t>обс</a:t>
            </a:r>
            <a:r>
              <a:rPr lang="ru-RU" dirty="0"/>
              <a:t>​=</a:t>
            </a:r>
            <a:r>
              <a:rPr lang="ru-RU" i="1" dirty="0"/>
              <a:t>N</a:t>
            </a:r>
            <a:r>
              <a:rPr lang="ru-RU" dirty="0"/>
              <a:t>пз​+</a:t>
            </a:r>
            <a:r>
              <a:rPr lang="ru-RU" i="1" dirty="0" err="1"/>
              <a:t>N</a:t>
            </a:r>
            <a:r>
              <a:rPr lang="ru-RU" dirty="0" err="1"/>
              <a:t>нп</a:t>
            </a:r>
            <a:r>
              <a:rPr lang="ru-RU" dirty="0"/>
              <a:t>​+</a:t>
            </a:r>
            <a:r>
              <a:rPr lang="ru-RU" i="1" dirty="0" err="1"/>
              <a:t>N</a:t>
            </a:r>
            <a:r>
              <a:rPr lang="ru-RU" dirty="0" err="1"/>
              <a:t>гп</a:t>
            </a:r>
            <a:r>
              <a:rPr lang="ru-RU" dirty="0"/>
              <a:t>​+</a:t>
            </a:r>
            <a:r>
              <a:rPr lang="ru-RU" i="1" dirty="0" err="1"/>
              <a:t>N</a:t>
            </a:r>
            <a:r>
              <a:rPr lang="ru-RU" dirty="0" err="1"/>
              <a:t>дс</a:t>
            </a:r>
            <a:r>
              <a:rPr lang="ru-RU" dirty="0"/>
              <a:t>​</a:t>
            </a:r>
          </a:p>
          <a:p>
            <a:r>
              <a:rPr lang="ru-RU" dirty="0"/>
              <a:t>где:</a:t>
            </a:r>
          </a:p>
          <a:p>
            <a:r>
              <a:rPr lang="ru-RU" i="1" dirty="0"/>
              <a:t>N</a:t>
            </a:r>
            <a:r>
              <a:rPr lang="ru-RU" dirty="0"/>
              <a:t>пз​ — норматив производственных запасов</a:t>
            </a:r>
          </a:p>
          <a:p>
            <a:r>
              <a:rPr lang="ru-RU" i="1" dirty="0" err="1"/>
              <a:t>N</a:t>
            </a:r>
            <a:r>
              <a:rPr lang="ru-RU" dirty="0" err="1"/>
              <a:t>нп</a:t>
            </a:r>
            <a:r>
              <a:rPr lang="ru-RU" dirty="0"/>
              <a:t>​ — норматив незавершенного производства</a:t>
            </a:r>
          </a:p>
          <a:p>
            <a:r>
              <a:rPr lang="ru-RU" i="1" dirty="0" err="1"/>
              <a:t>N</a:t>
            </a:r>
            <a:r>
              <a:rPr lang="ru-RU" dirty="0" err="1"/>
              <a:t>гп</a:t>
            </a:r>
            <a:r>
              <a:rPr lang="ru-RU" dirty="0"/>
              <a:t>​ — норматив готовой продукции</a:t>
            </a:r>
          </a:p>
          <a:p>
            <a:r>
              <a:rPr lang="ru-RU" i="1" dirty="0" err="1"/>
              <a:t>N</a:t>
            </a:r>
            <a:r>
              <a:rPr lang="ru-RU" dirty="0" err="1"/>
              <a:t>дс</a:t>
            </a:r>
            <a:r>
              <a:rPr lang="ru-RU" dirty="0"/>
              <a:t>​ — норматив денежных средств</a:t>
            </a:r>
          </a:p>
          <a:p>
            <a:endParaRPr lang="ru-RU" sz="2000" b="1" dirty="0" smtClean="0">
              <a:solidFill>
                <a:srgbClr val="7030A0"/>
              </a:solidFill>
            </a:endParaRPr>
          </a:p>
          <a:p>
            <a:r>
              <a:rPr lang="ru-RU" sz="2000" b="1" dirty="0" smtClean="0">
                <a:solidFill>
                  <a:srgbClr val="7030A0"/>
                </a:solidFill>
              </a:rPr>
              <a:t>Этапы </a:t>
            </a:r>
            <a:r>
              <a:rPr lang="ru-RU" sz="2000" b="1" dirty="0">
                <a:solidFill>
                  <a:srgbClr val="7030A0"/>
                </a:solidFill>
              </a:rPr>
              <a:t>расчета:</a:t>
            </a:r>
            <a:endParaRPr lang="ru-RU" sz="2000" dirty="0">
              <a:solidFill>
                <a:srgbClr val="7030A0"/>
              </a:solidFill>
            </a:endParaRPr>
          </a:p>
          <a:p>
            <a:r>
              <a:rPr lang="ru-RU" dirty="0"/>
              <a:t>Определение норм запаса</a:t>
            </a:r>
          </a:p>
          <a:p>
            <a:r>
              <a:rPr lang="ru-RU" dirty="0"/>
              <a:t>Расчет однодневного расхода</a:t>
            </a:r>
          </a:p>
          <a:p>
            <a:r>
              <a:rPr lang="ru-RU" dirty="0"/>
              <a:t>Определение норматива в денежном выражении</a:t>
            </a:r>
          </a:p>
          <a:p>
            <a:r>
              <a:rPr lang="ru-RU" dirty="0"/>
              <a:t>Суммирование всех нормативов</a:t>
            </a:r>
          </a:p>
        </p:txBody>
      </p:sp>
    </p:spTree>
    <p:extLst>
      <p:ext uri="{BB962C8B-B14F-4D97-AF65-F5344CB8AC3E}">
        <p14:creationId xmlns:p14="http://schemas.microsoft.com/office/powerpoint/2010/main" val="384959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16632"/>
            <a:ext cx="8856984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Экономическая сущность оборотных средств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Оборотные средства</a:t>
            </a:r>
            <a:r>
              <a:rPr lang="ru-RU" sz="1600" dirty="0">
                <a:solidFill>
                  <a:srgbClr val="002060"/>
                </a:solidFill>
              </a:rPr>
              <a:t> </a:t>
            </a:r>
            <a:r>
              <a:rPr lang="ru-RU" sz="1600" dirty="0"/>
              <a:t>— это денежные средства предприятия, вложенные в текущие активы для обеспечения производственного процесса.</a:t>
            </a:r>
          </a:p>
          <a:p>
            <a:r>
              <a:rPr lang="ru-RU" sz="1600" b="1" dirty="0">
                <a:solidFill>
                  <a:srgbClr val="C00000"/>
                </a:solidFill>
              </a:rPr>
              <a:t>Основные характеристики:</a:t>
            </a:r>
            <a:endParaRPr lang="ru-RU" sz="1600" dirty="0">
              <a:solidFill>
                <a:srgbClr val="C00000"/>
              </a:solidFill>
            </a:endParaRPr>
          </a:p>
          <a:p>
            <a:r>
              <a:rPr lang="ru-RU" sz="1600" dirty="0" smtClean="0"/>
              <a:t>-Участвуют </a:t>
            </a:r>
            <a:r>
              <a:rPr lang="ru-RU" sz="1600" dirty="0"/>
              <a:t>в одном производственном цикле</a:t>
            </a:r>
          </a:p>
          <a:p>
            <a:r>
              <a:rPr lang="ru-RU" sz="1600" dirty="0" smtClean="0"/>
              <a:t>-Полностью </a:t>
            </a:r>
            <a:r>
              <a:rPr lang="ru-RU" sz="1600" dirty="0"/>
              <a:t>потребляются в процессе производства</a:t>
            </a:r>
          </a:p>
          <a:p>
            <a:r>
              <a:rPr lang="ru-RU" sz="1600" dirty="0" smtClean="0"/>
              <a:t>-Претерпевают </a:t>
            </a:r>
            <a:r>
              <a:rPr lang="ru-RU" sz="1600" dirty="0"/>
              <a:t>изменения натуральной формы</a:t>
            </a:r>
          </a:p>
          <a:p>
            <a:r>
              <a:rPr lang="ru-RU" sz="1600" dirty="0" smtClean="0"/>
              <a:t>-Возвращаются </a:t>
            </a:r>
            <a:r>
              <a:rPr lang="ru-RU" sz="1600" dirty="0"/>
              <a:t>в денежную форму после реализации </a:t>
            </a:r>
            <a:r>
              <a:rPr lang="ru-RU" sz="1600" dirty="0" smtClean="0"/>
              <a:t>продукции</a:t>
            </a:r>
            <a:r>
              <a:rPr lang="ru-RU" sz="1600" b="1" dirty="0"/>
              <a:t> </a:t>
            </a:r>
            <a:endParaRPr lang="ru-RU" sz="1600" b="1" dirty="0" smtClean="0"/>
          </a:p>
          <a:p>
            <a:endParaRPr lang="ru-RU" sz="1600" b="1" dirty="0" smtClean="0">
              <a:solidFill>
                <a:srgbClr val="C00000"/>
              </a:solidFill>
            </a:endParaRPr>
          </a:p>
          <a:p>
            <a:r>
              <a:rPr lang="ru-RU" sz="1600" b="1" dirty="0" smtClean="0">
                <a:solidFill>
                  <a:srgbClr val="C00000"/>
                </a:solidFill>
              </a:rPr>
              <a:t>Источники </a:t>
            </a:r>
            <a:r>
              <a:rPr lang="ru-RU" sz="1600" b="1" dirty="0">
                <a:solidFill>
                  <a:srgbClr val="C00000"/>
                </a:solidFill>
              </a:rPr>
              <a:t>финансирования оборотных средств</a:t>
            </a:r>
          </a:p>
          <a:p>
            <a:r>
              <a:rPr lang="ru-RU" sz="1600" b="1" dirty="0">
                <a:solidFill>
                  <a:srgbClr val="7030A0"/>
                </a:solidFill>
              </a:rPr>
              <a:t>Собственные источники</a:t>
            </a:r>
            <a:r>
              <a:rPr lang="ru-RU" sz="1600" b="1" dirty="0"/>
              <a:t>:</a:t>
            </a:r>
            <a:endParaRPr lang="ru-RU" sz="1600" dirty="0"/>
          </a:p>
          <a:p>
            <a:r>
              <a:rPr lang="ru-RU" sz="1600" dirty="0" smtClean="0"/>
              <a:t>-Уставный </a:t>
            </a:r>
            <a:r>
              <a:rPr lang="ru-RU" sz="1600" dirty="0"/>
              <a:t>капитал</a:t>
            </a:r>
          </a:p>
          <a:p>
            <a:r>
              <a:rPr lang="ru-RU" sz="1600" dirty="0" smtClean="0"/>
              <a:t>-Прибыль </a:t>
            </a:r>
            <a:r>
              <a:rPr lang="ru-RU" sz="1600" dirty="0"/>
              <a:t>предприятия</a:t>
            </a:r>
          </a:p>
          <a:p>
            <a:r>
              <a:rPr lang="ru-RU" sz="1600" dirty="0" smtClean="0"/>
              <a:t>-Амортизационные </a:t>
            </a:r>
            <a:r>
              <a:rPr lang="ru-RU" sz="1600" dirty="0"/>
              <a:t>отчисления</a:t>
            </a:r>
          </a:p>
          <a:p>
            <a:r>
              <a:rPr lang="ru-RU" sz="1600" dirty="0" smtClean="0"/>
              <a:t>-Резервные </a:t>
            </a:r>
            <a:r>
              <a:rPr lang="ru-RU" sz="1600" dirty="0"/>
              <a:t>фонды</a:t>
            </a:r>
          </a:p>
          <a:p>
            <a:r>
              <a:rPr lang="ru-RU" sz="1600" b="1" dirty="0">
                <a:solidFill>
                  <a:srgbClr val="7030A0"/>
                </a:solidFill>
              </a:rPr>
              <a:t>Заемные источники:</a:t>
            </a:r>
            <a:endParaRPr lang="ru-RU" sz="1600" dirty="0">
              <a:solidFill>
                <a:srgbClr val="7030A0"/>
              </a:solidFill>
            </a:endParaRPr>
          </a:p>
          <a:p>
            <a:r>
              <a:rPr lang="ru-RU" sz="1600" dirty="0" smtClean="0"/>
              <a:t>-Банковские </a:t>
            </a:r>
            <a:r>
              <a:rPr lang="ru-RU" sz="1600" dirty="0"/>
              <a:t>кредиты</a:t>
            </a:r>
          </a:p>
          <a:p>
            <a:r>
              <a:rPr lang="ru-RU" sz="1600" dirty="0" smtClean="0"/>
              <a:t>-Коммерческие </a:t>
            </a:r>
            <a:r>
              <a:rPr lang="ru-RU" sz="1600" dirty="0"/>
              <a:t>кредиты</a:t>
            </a:r>
          </a:p>
          <a:p>
            <a:r>
              <a:rPr lang="ru-RU" sz="1600" dirty="0" smtClean="0"/>
              <a:t>-Займы </a:t>
            </a:r>
            <a:r>
              <a:rPr lang="ru-RU" sz="1600" dirty="0"/>
              <a:t>от других организаций</a:t>
            </a:r>
          </a:p>
          <a:p>
            <a:r>
              <a:rPr lang="ru-RU" sz="1600" dirty="0" smtClean="0"/>
              <a:t>-Лизинг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Привлеченные </a:t>
            </a:r>
            <a:r>
              <a:rPr lang="ru-RU" sz="1600" b="1" dirty="0">
                <a:solidFill>
                  <a:srgbClr val="7030A0"/>
                </a:solidFill>
              </a:rPr>
              <a:t>источники:</a:t>
            </a:r>
            <a:endParaRPr lang="ru-RU" sz="1600" dirty="0">
              <a:solidFill>
                <a:srgbClr val="7030A0"/>
              </a:solidFill>
            </a:endParaRPr>
          </a:p>
          <a:p>
            <a:r>
              <a:rPr lang="ru-RU" sz="1600" dirty="0" smtClean="0"/>
              <a:t>-Кредиторская </a:t>
            </a:r>
            <a:r>
              <a:rPr lang="ru-RU" sz="1600" dirty="0"/>
              <a:t>задолженность</a:t>
            </a:r>
          </a:p>
          <a:p>
            <a:r>
              <a:rPr lang="ru-RU" sz="1600" dirty="0" smtClean="0"/>
              <a:t>-Авансы </a:t>
            </a:r>
            <a:r>
              <a:rPr lang="ru-RU" sz="1600" dirty="0"/>
              <a:t>от покупателей</a:t>
            </a:r>
          </a:p>
          <a:p>
            <a:r>
              <a:rPr lang="ru-RU" sz="1600" dirty="0" smtClean="0"/>
              <a:t>-Средства </a:t>
            </a:r>
            <a:r>
              <a:rPr lang="ru-RU" sz="1600" dirty="0"/>
              <a:t>заказчиков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492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764704"/>
            <a:ext cx="79208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Межотраслевые комплексы</a:t>
            </a:r>
          </a:p>
          <a:p>
            <a:r>
              <a:rPr lang="ru-RU" sz="2400" b="1" dirty="0"/>
              <a:t>Межотраслевой комплекс</a:t>
            </a:r>
            <a:r>
              <a:rPr lang="ru-RU" sz="2400" dirty="0"/>
              <a:t> — это совокупность технологически связанных отраслей, образующих единый комплекс.</a:t>
            </a:r>
          </a:p>
          <a:p>
            <a:r>
              <a:rPr lang="ru-RU" sz="2400" b="1" dirty="0"/>
              <a:t>Ключевые комплексы:</a:t>
            </a:r>
            <a:endParaRPr lang="ru-RU" sz="2400" dirty="0"/>
          </a:p>
          <a:p>
            <a:r>
              <a:rPr lang="ru-RU" sz="2400" b="1" dirty="0"/>
              <a:t>Топливно-энергетический</a:t>
            </a:r>
            <a:endParaRPr lang="ru-RU" sz="2400" dirty="0"/>
          </a:p>
          <a:p>
            <a:r>
              <a:rPr lang="ru-RU" sz="2400" b="1" dirty="0"/>
              <a:t>Машиностроительный</a:t>
            </a:r>
            <a:endParaRPr lang="ru-RU" sz="2400" dirty="0"/>
          </a:p>
          <a:p>
            <a:r>
              <a:rPr lang="ru-RU" sz="2400" b="1" dirty="0"/>
              <a:t>Агропромышленный</a:t>
            </a:r>
            <a:endParaRPr lang="ru-RU" sz="2400" dirty="0"/>
          </a:p>
          <a:p>
            <a:r>
              <a:rPr lang="ru-RU" sz="2400" b="1" dirty="0"/>
              <a:t>Строительный</a:t>
            </a:r>
            <a:endParaRPr lang="ru-RU" sz="2400" dirty="0"/>
          </a:p>
          <a:p>
            <a:r>
              <a:rPr lang="ru-RU" sz="2400" b="1" dirty="0"/>
              <a:t>Транспортный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0952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8928992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Механизм управления оборотными </a:t>
            </a:r>
            <a:r>
              <a:rPr lang="ru-RU" sz="2400" b="1" dirty="0" smtClean="0">
                <a:solidFill>
                  <a:srgbClr val="C00000"/>
                </a:solidFill>
              </a:rPr>
              <a:t>средствами.</a:t>
            </a:r>
            <a:endParaRPr lang="ru-RU" sz="2400" b="1" dirty="0">
              <a:solidFill>
                <a:srgbClr val="C00000"/>
              </a:solidFill>
            </a:endParaRPr>
          </a:p>
          <a:p>
            <a:r>
              <a:rPr lang="ru-RU" sz="2000" b="1" dirty="0">
                <a:solidFill>
                  <a:srgbClr val="002060"/>
                </a:solidFill>
              </a:rPr>
              <a:t>Основные элементы управления: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dirty="0" smtClean="0"/>
              <a:t>-Планирование </a:t>
            </a:r>
            <a:r>
              <a:rPr lang="ru-RU" dirty="0"/>
              <a:t>потребности в оборотных </a:t>
            </a:r>
            <a:r>
              <a:rPr lang="ru-RU" dirty="0" smtClean="0"/>
              <a:t>средствах.</a:t>
            </a:r>
            <a:endParaRPr lang="ru-RU" dirty="0"/>
          </a:p>
          <a:p>
            <a:r>
              <a:rPr lang="ru-RU" dirty="0" smtClean="0"/>
              <a:t>-Оптимизация </a:t>
            </a:r>
            <a:r>
              <a:rPr lang="ru-RU" dirty="0"/>
              <a:t>структуры оборотных </a:t>
            </a:r>
            <a:r>
              <a:rPr lang="ru-RU" dirty="0" smtClean="0"/>
              <a:t>активов.</a:t>
            </a:r>
            <a:endParaRPr lang="ru-RU" dirty="0"/>
          </a:p>
          <a:p>
            <a:r>
              <a:rPr lang="ru-RU" dirty="0" smtClean="0"/>
              <a:t>-Контроль </a:t>
            </a:r>
            <a:r>
              <a:rPr lang="ru-RU" dirty="0"/>
              <a:t>эффективности </a:t>
            </a:r>
            <a:r>
              <a:rPr lang="ru-RU" dirty="0" smtClean="0"/>
              <a:t>использования.</a:t>
            </a:r>
            <a:endParaRPr lang="ru-RU" dirty="0"/>
          </a:p>
          <a:p>
            <a:r>
              <a:rPr lang="ru-RU" dirty="0" smtClean="0"/>
              <a:t>-Регулирование </a:t>
            </a:r>
            <a:r>
              <a:rPr lang="ru-RU" dirty="0"/>
              <a:t>объема и </a:t>
            </a:r>
            <a:r>
              <a:rPr lang="ru-RU" dirty="0" smtClean="0"/>
              <a:t>состава.</a:t>
            </a:r>
            <a:endParaRPr lang="ru-RU" dirty="0"/>
          </a:p>
          <a:p>
            <a:r>
              <a:rPr lang="ru-RU" sz="2000" b="1" dirty="0">
                <a:solidFill>
                  <a:srgbClr val="002060"/>
                </a:solidFill>
              </a:rPr>
              <a:t>Инструменты управления: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dirty="0" smtClean="0"/>
              <a:t>-Нормирование.</a:t>
            </a:r>
            <a:endParaRPr lang="ru-RU" dirty="0"/>
          </a:p>
          <a:p>
            <a:r>
              <a:rPr lang="ru-RU" dirty="0" smtClean="0"/>
              <a:t>-Анализ оборачиваемости.</a:t>
            </a:r>
            <a:endParaRPr lang="ru-RU" dirty="0"/>
          </a:p>
          <a:p>
            <a:r>
              <a:rPr lang="ru-RU" dirty="0" smtClean="0"/>
              <a:t>-Прогнозирование потребности запасов.</a:t>
            </a: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rgbClr val="C00000"/>
                </a:solidFill>
              </a:rPr>
              <a:t>Методы </a:t>
            </a:r>
            <a:r>
              <a:rPr lang="ru-RU" sz="2000" b="1" dirty="0">
                <a:solidFill>
                  <a:srgbClr val="C00000"/>
                </a:solidFill>
              </a:rPr>
              <a:t>списания оборотных средств в </a:t>
            </a:r>
            <a:r>
              <a:rPr lang="ru-RU" sz="2000" b="1" dirty="0" smtClean="0">
                <a:solidFill>
                  <a:srgbClr val="C00000"/>
                </a:solidFill>
              </a:rPr>
              <a:t>производство.</a:t>
            </a:r>
            <a:endParaRPr lang="ru-RU" sz="2000" b="1" dirty="0">
              <a:solidFill>
                <a:srgbClr val="C00000"/>
              </a:solidFill>
            </a:endParaRPr>
          </a:p>
          <a:p>
            <a:r>
              <a:rPr lang="ru-RU" b="1" dirty="0">
                <a:solidFill>
                  <a:srgbClr val="7030A0"/>
                </a:solidFill>
              </a:rPr>
              <a:t>Методы оценки материалов: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 smtClean="0"/>
              <a:t>-По себестоимости </a:t>
            </a:r>
            <a:r>
              <a:rPr lang="ru-RU" dirty="0"/>
              <a:t>каждой </a:t>
            </a:r>
            <a:r>
              <a:rPr lang="ru-RU" dirty="0" smtClean="0"/>
              <a:t>единицы.</a:t>
            </a:r>
            <a:endParaRPr lang="ru-RU" dirty="0"/>
          </a:p>
          <a:p>
            <a:r>
              <a:rPr lang="ru-RU" dirty="0" smtClean="0"/>
              <a:t>-По </a:t>
            </a:r>
            <a:r>
              <a:rPr lang="ru-RU" dirty="0"/>
              <a:t>средней </a:t>
            </a:r>
            <a:r>
              <a:rPr lang="ru-RU" dirty="0" smtClean="0"/>
              <a:t>себестоимости.</a:t>
            </a:r>
            <a:endParaRPr lang="ru-RU" dirty="0"/>
          </a:p>
          <a:p>
            <a:r>
              <a:rPr lang="ru-RU" dirty="0" smtClean="0"/>
              <a:t>-ФИФО </a:t>
            </a:r>
            <a:r>
              <a:rPr lang="ru-RU" dirty="0"/>
              <a:t>(первый пришел — первый ушел</a:t>
            </a:r>
            <a:r>
              <a:rPr lang="ru-RU" dirty="0" smtClean="0"/>
              <a:t>).</a:t>
            </a:r>
            <a:endParaRPr lang="ru-RU" dirty="0"/>
          </a:p>
          <a:p>
            <a:r>
              <a:rPr lang="ru-RU" dirty="0" smtClean="0"/>
              <a:t>-ЛИФО </a:t>
            </a:r>
            <a:r>
              <a:rPr lang="ru-RU" dirty="0"/>
              <a:t>(последний пришел — первый ушел</a:t>
            </a:r>
            <a:r>
              <a:rPr lang="ru-RU" dirty="0" smtClean="0"/>
              <a:t>).</a:t>
            </a:r>
            <a:endParaRPr lang="ru-RU" dirty="0"/>
          </a:p>
          <a:p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Особенности </a:t>
            </a:r>
            <a:r>
              <a:rPr lang="ru-RU" b="1" dirty="0">
                <a:solidFill>
                  <a:srgbClr val="7030A0"/>
                </a:solidFill>
              </a:rPr>
              <a:t>применения: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 smtClean="0"/>
              <a:t>-Выбор </a:t>
            </a:r>
            <a:r>
              <a:rPr lang="ru-RU" dirty="0"/>
              <a:t>метода зависит от специфики </a:t>
            </a:r>
            <a:r>
              <a:rPr lang="ru-RU" dirty="0" smtClean="0"/>
              <a:t>предприятия.</a:t>
            </a:r>
            <a:endParaRPr lang="ru-RU" dirty="0"/>
          </a:p>
          <a:p>
            <a:r>
              <a:rPr lang="ru-RU" dirty="0" smtClean="0"/>
              <a:t>-Влияние </a:t>
            </a:r>
            <a:r>
              <a:rPr lang="ru-RU" dirty="0"/>
              <a:t>на себестоимость </a:t>
            </a:r>
            <a:r>
              <a:rPr lang="ru-RU" dirty="0" smtClean="0"/>
              <a:t>продукции.</a:t>
            </a:r>
            <a:endParaRPr lang="ru-RU" dirty="0"/>
          </a:p>
          <a:p>
            <a:r>
              <a:rPr lang="ru-RU" dirty="0" smtClean="0"/>
              <a:t>-Налоговые последствия.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930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418" y="21436"/>
            <a:ext cx="8928992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Эффективность использования оборотных средств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Основные показатели: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sz="1600" dirty="0"/>
              <a:t>Коэффициент оборачиваемости</a:t>
            </a:r>
          </a:p>
          <a:p>
            <a:r>
              <a:rPr lang="ru-RU" sz="1600" dirty="0"/>
              <a:t>Длительность одного оборота</a:t>
            </a:r>
          </a:p>
          <a:p>
            <a:r>
              <a:rPr lang="ru-RU" sz="1600" dirty="0"/>
              <a:t>Коэффициент загрузки средств</a:t>
            </a:r>
          </a:p>
          <a:p>
            <a:r>
              <a:rPr lang="ru-RU" sz="1600" dirty="0"/>
              <a:t>Материалоотдача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Факторы влияния: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sz="1600" dirty="0"/>
              <a:t>Объем производства</a:t>
            </a:r>
          </a:p>
          <a:p>
            <a:r>
              <a:rPr lang="ru-RU" sz="1600" dirty="0"/>
              <a:t>Структура оборотных средств</a:t>
            </a:r>
          </a:p>
          <a:p>
            <a:r>
              <a:rPr lang="ru-RU" sz="1600" dirty="0"/>
              <a:t>Организация производственного процесса</a:t>
            </a:r>
          </a:p>
          <a:p>
            <a:r>
              <a:rPr lang="ru-RU" sz="1600" dirty="0"/>
              <a:t>Система снабжения и </a:t>
            </a:r>
            <a:r>
              <a:rPr lang="ru-RU" sz="1600" dirty="0" smtClean="0"/>
              <a:t>сбыта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Пути </a:t>
            </a:r>
            <a:r>
              <a:rPr lang="ru-RU" sz="2000" b="1" dirty="0">
                <a:solidFill>
                  <a:srgbClr val="C00000"/>
                </a:solidFill>
              </a:rPr>
              <a:t>ускорения оборачиваемости оборотных средств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Внутренние меры: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sz="1600" dirty="0"/>
              <a:t>Оптимизация запасов</a:t>
            </a:r>
          </a:p>
          <a:p>
            <a:r>
              <a:rPr lang="ru-RU" sz="1600" dirty="0"/>
              <a:t>Совершенствование системы снабжения</a:t>
            </a:r>
          </a:p>
          <a:p>
            <a:r>
              <a:rPr lang="ru-RU" sz="1600" dirty="0"/>
              <a:t>Улучшение качества продукции</a:t>
            </a:r>
          </a:p>
          <a:p>
            <a:r>
              <a:rPr lang="ru-RU" sz="1600" dirty="0"/>
              <a:t>Сокращение производственного цикла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Внешние меры: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sz="1600" dirty="0"/>
              <a:t>Развитие связей с поставщиками</a:t>
            </a:r>
          </a:p>
          <a:p>
            <a:r>
              <a:rPr lang="ru-RU" sz="1600" dirty="0"/>
              <a:t>Совершенствование расчетов</a:t>
            </a:r>
          </a:p>
          <a:p>
            <a:r>
              <a:rPr lang="ru-RU" sz="1600" dirty="0"/>
              <a:t>Оптимизация </a:t>
            </a:r>
            <a:r>
              <a:rPr lang="ru-RU" sz="1600" dirty="0" smtClean="0"/>
              <a:t>условий</a:t>
            </a:r>
            <a:endParaRPr lang="ru-RU" sz="1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797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305342"/>
            <a:ext cx="8712968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Ключевые выводы</a:t>
            </a:r>
            <a:r>
              <a:rPr lang="ru-RU" b="1" dirty="0"/>
              <a:t>:</a:t>
            </a:r>
            <a:endParaRPr lang="ru-RU" dirty="0"/>
          </a:p>
          <a:p>
            <a:r>
              <a:rPr lang="ru-RU" dirty="0" smtClean="0"/>
              <a:t>-Эффективное </a:t>
            </a:r>
            <a:r>
              <a:rPr lang="ru-RU" dirty="0"/>
              <a:t>управление оборотными средствами — залог финансовой устойчивости </a:t>
            </a:r>
            <a:r>
              <a:rPr lang="ru-RU" dirty="0" smtClean="0"/>
              <a:t>предприятия.</a:t>
            </a:r>
            <a:endParaRPr lang="ru-RU" dirty="0"/>
          </a:p>
          <a:p>
            <a:r>
              <a:rPr lang="ru-RU" dirty="0" smtClean="0"/>
              <a:t>-Необходимо </a:t>
            </a:r>
            <a:r>
              <a:rPr lang="ru-RU" dirty="0"/>
              <a:t>комплексное использование всех источников </a:t>
            </a:r>
            <a:r>
              <a:rPr lang="ru-RU" dirty="0" smtClean="0"/>
              <a:t>финансирования.</a:t>
            </a:r>
            <a:endParaRPr lang="ru-RU" dirty="0"/>
          </a:p>
          <a:p>
            <a:r>
              <a:rPr lang="ru-RU" dirty="0" smtClean="0"/>
              <a:t>-Постоянный </a:t>
            </a:r>
            <a:r>
              <a:rPr lang="ru-RU" dirty="0"/>
              <a:t>мониторинг показателей эффективности </a:t>
            </a:r>
            <a:r>
              <a:rPr lang="ru-RU" dirty="0" smtClean="0"/>
              <a:t>обязателен.</a:t>
            </a:r>
            <a:endParaRPr lang="ru-RU" dirty="0"/>
          </a:p>
          <a:p>
            <a:endParaRPr lang="ru-RU" sz="2000" b="1" dirty="0" smtClean="0">
              <a:solidFill>
                <a:srgbClr val="C00000"/>
              </a:solidFill>
            </a:endParaRPr>
          </a:p>
          <a:p>
            <a:endParaRPr lang="ru-RU" sz="2000" b="1" dirty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rgbClr val="C00000"/>
                </a:solidFill>
              </a:rPr>
              <a:t>Рекомендации</a:t>
            </a:r>
            <a:r>
              <a:rPr lang="ru-RU" sz="2000" b="1" dirty="0">
                <a:solidFill>
                  <a:srgbClr val="C00000"/>
                </a:solidFill>
              </a:rPr>
              <a:t>:</a:t>
            </a:r>
            <a:endParaRPr lang="ru-RU" sz="2000" dirty="0">
              <a:solidFill>
                <a:srgbClr val="C00000"/>
              </a:solidFill>
            </a:endParaRPr>
          </a:p>
          <a:p>
            <a:r>
              <a:rPr lang="ru-RU" dirty="0" smtClean="0"/>
              <a:t>-Регулярный </a:t>
            </a:r>
            <a:r>
              <a:rPr lang="ru-RU" dirty="0"/>
              <a:t>анализ структуры оборотных </a:t>
            </a:r>
            <a:r>
              <a:rPr lang="ru-RU" dirty="0" smtClean="0"/>
              <a:t>средств.</a:t>
            </a:r>
            <a:endParaRPr lang="ru-RU" dirty="0"/>
          </a:p>
          <a:p>
            <a:r>
              <a:rPr lang="ru-RU" dirty="0" smtClean="0"/>
              <a:t>-Внедрение </a:t>
            </a:r>
            <a:r>
              <a:rPr lang="ru-RU" dirty="0"/>
              <a:t>современных методов </a:t>
            </a:r>
            <a:r>
              <a:rPr lang="ru-RU" dirty="0" smtClean="0"/>
              <a:t>управления.</a:t>
            </a:r>
            <a:endParaRPr lang="ru-RU" dirty="0"/>
          </a:p>
          <a:p>
            <a:r>
              <a:rPr lang="ru-RU" dirty="0" smtClean="0"/>
              <a:t>-Поиск </a:t>
            </a:r>
            <a:r>
              <a:rPr lang="ru-RU" dirty="0"/>
              <a:t>оптимальных источников </a:t>
            </a:r>
            <a:r>
              <a:rPr lang="ru-RU" dirty="0" smtClean="0"/>
              <a:t>финансирования.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773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8856984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Экономическое значение оборотных средств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Основные функции оборотных средств: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dirty="0"/>
              <a:t>Обеспечение непрерывности производственного процесса</a:t>
            </a:r>
          </a:p>
          <a:p>
            <a:r>
              <a:rPr lang="ru-RU" dirty="0"/>
              <a:t>Реализация готовой продукции</a:t>
            </a:r>
          </a:p>
          <a:p>
            <a:r>
              <a:rPr lang="ru-RU" dirty="0"/>
              <a:t>Получение денежных средств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Экономическая роль:</a:t>
            </a:r>
            <a:endParaRPr lang="ru-RU" sz="2000" dirty="0">
              <a:solidFill>
                <a:srgbClr val="C00000"/>
              </a:solidFill>
            </a:endParaRPr>
          </a:p>
          <a:p>
            <a:r>
              <a:rPr lang="ru-RU" dirty="0"/>
              <a:t>Влияние на рентабельность предприятия</a:t>
            </a:r>
          </a:p>
          <a:p>
            <a:r>
              <a:rPr lang="ru-RU" dirty="0"/>
              <a:t>Оптимизация затрат</a:t>
            </a:r>
          </a:p>
          <a:p>
            <a:r>
              <a:rPr lang="ru-RU" dirty="0"/>
              <a:t>Повышение </a:t>
            </a:r>
            <a:r>
              <a:rPr lang="ru-RU" dirty="0" smtClean="0"/>
              <a:t>конкурентоспособности</a:t>
            </a: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Показатели </a:t>
            </a:r>
            <a:r>
              <a:rPr lang="ru-RU" sz="2400" b="1" dirty="0">
                <a:solidFill>
                  <a:srgbClr val="C00000"/>
                </a:solidFill>
              </a:rPr>
              <a:t>использования оборотных средств</a:t>
            </a:r>
          </a:p>
          <a:p>
            <a:r>
              <a:rPr lang="ru-RU" b="1" dirty="0">
                <a:solidFill>
                  <a:srgbClr val="002060"/>
                </a:solidFill>
              </a:rPr>
              <a:t>Ключевые показатели эффективности:</a:t>
            </a:r>
            <a:endParaRPr lang="ru-RU" dirty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Коэффициент </a:t>
            </a:r>
            <a:r>
              <a:rPr lang="ru-RU" b="1" dirty="0">
                <a:solidFill>
                  <a:srgbClr val="7030A0"/>
                </a:solidFill>
              </a:rPr>
              <a:t>оборачиваемости: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i="1" dirty="0"/>
              <a:t>K</a:t>
            </a:r>
            <a:r>
              <a:rPr lang="ru-RU" dirty="0"/>
              <a:t>об​</a:t>
            </a:r>
            <a:r>
              <a:rPr lang="ru-RU" dirty="0" smtClean="0"/>
              <a:t>=Объём</a:t>
            </a:r>
            <a:r>
              <a:rPr lang="ru-RU" dirty="0"/>
              <a:t> реализованной </a:t>
            </a:r>
            <a:r>
              <a:rPr lang="ru-RU" dirty="0" smtClean="0"/>
              <a:t>продукции</a:t>
            </a:r>
            <a:r>
              <a:rPr lang="ru-RU" dirty="0"/>
              <a:t> /</a:t>
            </a:r>
            <a:r>
              <a:rPr lang="ru-RU" dirty="0" smtClean="0"/>
              <a:t>Средний</a:t>
            </a:r>
            <a:r>
              <a:rPr lang="ru-RU" dirty="0"/>
              <a:t> остаток оборотных средств </a:t>
            </a:r>
            <a:r>
              <a:rPr lang="ru-RU" dirty="0" smtClean="0"/>
              <a:t>​</a:t>
            </a:r>
            <a:endParaRPr lang="ru-RU" dirty="0"/>
          </a:p>
          <a:p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Коэффициент </a:t>
            </a:r>
            <a:r>
              <a:rPr lang="ru-RU" b="1" dirty="0">
                <a:solidFill>
                  <a:srgbClr val="7030A0"/>
                </a:solidFill>
              </a:rPr>
              <a:t>загрузки: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i="1" dirty="0" err="1"/>
              <a:t>K</a:t>
            </a:r>
            <a:r>
              <a:rPr lang="ru-RU" dirty="0" err="1"/>
              <a:t>з</a:t>
            </a:r>
            <a:r>
              <a:rPr lang="ru-RU" dirty="0"/>
              <a:t>​</a:t>
            </a:r>
            <a:r>
              <a:rPr lang="ru-RU" dirty="0" smtClean="0"/>
              <a:t>=Средний</a:t>
            </a:r>
            <a:r>
              <a:rPr lang="ru-RU" dirty="0"/>
              <a:t> остаток оборотных </a:t>
            </a:r>
            <a:r>
              <a:rPr lang="ru-RU" dirty="0" smtClean="0"/>
              <a:t>средств​</a:t>
            </a:r>
            <a:r>
              <a:rPr lang="ru-RU" dirty="0"/>
              <a:t> </a:t>
            </a:r>
            <a:r>
              <a:rPr lang="ru-RU" dirty="0" smtClean="0"/>
              <a:t>/Объём</a:t>
            </a:r>
            <a:r>
              <a:rPr lang="ru-RU" dirty="0"/>
              <a:t> реализованной </a:t>
            </a:r>
            <a:r>
              <a:rPr lang="ru-RU" dirty="0" smtClean="0"/>
              <a:t>продукции</a:t>
            </a:r>
            <a:endParaRPr lang="ru-RU" dirty="0"/>
          </a:p>
          <a:p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Длительность </a:t>
            </a:r>
            <a:r>
              <a:rPr lang="ru-RU" b="1" dirty="0">
                <a:solidFill>
                  <a:srgbClr val="7030A0"/>
                </a:solidFill>
              </a:rPr>
              <a:t>оборота: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i="1" dirty="0" err="1"/>
              <a:t>T</a:t>
            </a:r>
            <a:r>
              <a:rPr lang="ru-RU" dirty="0" err="1"/>
              <a:t>об</a:t>
            </a:r>
            <a:r>
              <a:rPr lang="ru-RU" dirty="0"/>
              <a:t>​</a:t>
            </a:r>
            <a:r>
              <a:rPr lang="ru-RU" dirty="0" smtClean="0"/>
              <a:t>=​ Число</a:t>
            </a:r>
            <a:r>
              <a:rPr lang="ru-RU" dirty="0"/>
              <a:t> дней в периоде</a:t>
            </a:r>
            <a:r>
              <a:rPr lang="ru-RU" dirty="0" smtClean="0"/>
              <a:t>​/</a:t>
            </a:r>
            <a:r>
              <a:rPr lang="ru-RU" i="1" dirty="0" smtClean="0"/>
              <a:t> </a:t>
            </a:r>
            <a:r>
              <a:rPr lang="ru-RU" i="1" dirty="0"/>
              <a:t>K</a:t>
            </a:r>
            <a:r>
              <a:rPr lang="ru-RU" dirty="0"/>
              <a:t>об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225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9302" y="260648"/>
            <a:ext cx="892899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r>
              <a:rPr lang="ru-RU" sz="2800" b="1" dirty="0">
                <a:solidFill>
                  <a:srgbClr val="C00000"/>
                </a:solidFill>
              </a:rPr>
              <a:t>Нормирование оборотных средств</a:t>
            </a:r>
          </a:p>
          <a:p>
            <a:r>
              <a:rPr lang="ru-RU" sz="2400" b="1" dirty="0">
                <a:solidFill>
                  <a:srgbClr val="7030A0"/>
                </a:solidFill>
              </a:rPr>
              <a:t>Норматив оборотных средств</a:t>
            </a:r>
            <a:r>
              <a:rPr lang="ru-RU" sz="2400" dirty="0">
                <a:solidFill>
                  <a:srgbClr val="7030A0"/>
                </a:solidFill>
              </a:rPr>
              <a:t> </a:t>
            </a:r>
            <a:r>
              <a:rPr lang="ru-RU" dirty="0"/>
              <a:t>— минимально необходимая сумма денежных средств для обеспечения бесперебойной работы предприятия.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Компоненты норматива: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dirty="0" smtClean="0"/>
              <a:t>-Производственные запасы.</a:t>
            </a:r>
            <a:endParaRPr lang="ru-RU" dirty="0"/>
          </a:p>
          <a:p>
            <a:r>
              <a:rPr lang="ru-RU" dirty="0" smtClean="0"/>
              <a:t>-Незавершённое производство.</a:t>
            </a:r>
            <a:endParaRPr lang="ru-RU" dirty="0"/>
          </a:p>
          <a:p>
            <a:r>
              <a:rPr lang="ru-RU" dirty="0" smtClean="0"/>
              <a:t>-Готовая продукция.</a:t>
            </a:r>
            <a:endParaRPr lang="ru-RU" dirty="0"/>
          </a:p>
          <a:p>
            <a:r>
              <a:rPr lang="ru-RU" dirty="0" smtClean="0"/>
              <a:t>-Расходы </a:t>
            </a:r>
            <a:r>
              <a:rPr lang="ru-RU" dirty="0"/>
              <a:t>будущих </a:t>
            </a:r>
            <a:r>
              <a:rPr lang="ru-RU" dirty="0" smtClean="0"/>
              <a:t>периодов.</a:t>
            </a: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Расчёт </a:t>
            </a:r>
            <a:r>
              <a:rPr lang="ru-RU" sz="2400" b="1" dirty="0">
                <a:solidFill>
                  <a:srgbClr val="C00000"/>
                </a:solidFill>
              </a:rPr>
              <a:t>производственных </a:t>
            </a:r>
            <a:r>
              <a:rPr lang="ru-RU" sz="2400" b="1" dirty="0" smtClean="0">
                <a:solidFill>
                  <a:srgbClr val="C00000"/>
                </a:solidFill>
              </a:rPr>
              <a:t>запасов.</a:t>
            </a:r>
            <a:endParaRPr lang="ru-RU" sz="2400" b="1" dirty="0">
              <a:solidFill>
                <a:srgbClr val="C0000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Формула </a:t>
            </a:r>
            <a:r>
              <a:rPr lang="ru-RU" b="1" dirty="0">
                <a:solidFill>
                  <a:srgbClr val="002060"/>
                </a:solidFill>
              </a:rPr>
              <a:t>расчёта норматива производственных запасов: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 smtClean="0"/>
          </a:p>
          <a:p>
            <a:r>
              <a:rPr lang="ru-RU" dirty="0" smtClean="0"/>
              <a:t>Нпз</a:t>
            </a:r>
            <a:r>
              <a:rPr lang="ru-RU" dirty="0"/>
              <a:t>​=Зсут​⋅(</a:t>
            </a:r>
            <a:r>
              <a:rPr lang="ru-RU" i="1" dirty="0"/>
              <a:t>N</a:t>
            </a:r>
            <a:r>
              <a:rPr lang="ru-RU" dirty="0"/>
              <a:t>пз​+</a:t>
            </a:r>
            <a:r>
              <a:rPr lang="ru-RU" i="1" dirty="0"/>
              <a:t>N</a:t>
            </a:r>
            <a:r>
              <a:rPr lang="ru-RU" dirty="0"/>
              <a:t>тз​+</a:t>
            </a:r>
            <a:r>
              <a:rPr lang="ru-RU" i="1" dirty="0"/>
              <a:t>N</a:t>
            </a:r>
            <a:r>
              <a:rPr lang="ru-RU" dirty="0"/>
              <a:t>стр​+</a:t>
            </a:r>
            <a:r>
              <a:rPr lang="ru-RU" i="1" dirty="0"/>
              <a:t>N</a:t>
            </a:r>
            <a:r>
              <a:rPr lang="ru-RU" dirty="0"/>
              <a:t>тех​+</a:t>
            </a:r>
            <a:r>
              <a:rPr lang="ru-RU" i="1" dirty="0"/>
              <a:t>N</a:t>
            </a:r>
            <a:r>
              <a:rPr lang="ru-RU" dirty="0"/>
              <a:t>тр​+</a:t>
            </a:r>
            <a:r>
              <a:rPr lang="ru-RU" i="1" dirty="0"/>
              <a:t>N</a:t>
            </a:r>
            <a:r>
              <a:rPr lang="ru-RU" dirty="0"/>
              <a:t>сез​)</a:t>
            </a:r>
          </a:p>
          <a:p>
            <a:r>
              <a:rPr lang="ru-RU" dirty="0"/>
              <a:t>где:</a:t>
            </a:r>
          </a:p>
          <a:p>
            <a:r>
              <a:rPr lang="ru-RU" dirty="0"/>
              <a:t>Зсут​ — среднесуточное потребление материалов</a:t>
            </a:r>
          </a:p>
          <a:p>
            <a:r>
              <a:rPr lang="ru-RU" i="1" dirty="0"/>
              <a:t>N</a:t>
            </a:r>
            <a:r>
              <a:rPr lang="ru-RU" dirty="0"/>
              <a:t> — нормы различных видов запасов в днях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04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4079" y="548680"/>
            <a:ext cx="87849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r>
              <a:rPr lang="ru-RU" sz="3200" b="1" dirty="0">
                <a:solidFill>
                  <a:srgbClr val="C00000"/>
                </a:solidFill>
              </a:rPr>
              <a:t>Расчёт незавершённого производства</a:t>
            </a:r>
          </a:p>
          <a:p>
            <a:endParaRPr lang="ru-RU" sz="2000" b="1" dirty="0" smtClean="0">
              <a:solidFill>
                <a:srgbClr val="7030A0"/>
              </a:solidFill>
            </a:endParaRPr>
          </a:p>
          <a:p>
            <a:r>
              <a:rPr lang="ru-RU" sz="2000" b="1" dirty="0" smtClean="0">
                <a:solidFill>
                  <a:srgbClr val="7030A0"/>
                </a:solidFill>
              </a:rPr>
              <a:t>Формула </a:t>
            </a:r>
            <a:r>
              <a:rPr lang="ru-RU" sz="2000" b="1" dirty="0">
                <a:solidFill>
                  <a:srgbClr val="7030A0"/>
                </a:solidFill>
              </a:rPr>
              <a:t>норматива незавершённого производства:</a:t>
            </a:r>
            <a:endParaRPr lang="ru-RU" sz="2000" dirty="0">
              <a:solidFill>
                <a:srgbClr val="7030A0"/>
              </a:solidFill>
            </a:endParaRPr>
          </a:p>
          <a:p>
            <a:r>
              <a:rPr lang="ru-RU" dirty="0"/>
              <a:t>Ннзп​=Тпц​⋅Здн​⋅Кнз​</a:t>
            </a:r>
          </a:p>
          <a:p>
            <a:r>
              <a:rPr lang="ru-RU" dirty="0"/>
              <a:t>где:</a:t>
            </a:r>
          </a:p>
          <a:p>
            <a:r>
              <a:rPr lang="ru-RU" dirty="0"/>
              <a:t>Тпц​ — длительность производственного цикла</a:t>
            </a:r>
          </a:p>
          <a:p>
            <a:r>
              <a:rPr lang="ru-RU" dirty="0"/>
              <a:t>Здн​ — среднедневные затраты</a:t>
            </a:r>
          </a:p>
          <a:p>
            <a:r>
              <a:rPr lang="ru-RU" dirty="0"/>
              <a:t>Кнз​ — коэффициент нарастания затрат</a:t>
            </a:r>
          </a:p>
          <a:p>
            <a:r>
              <a:rPr lang="ru-RU" b="1" dirty="0" smtClean="0"/>
              <a:t>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Расчёт </a:t>
            </a:r>
            <a:r>
              <a:rPr lang="ru-RU" b="1" dirty="0">
                <a:solidFill>
                  <a:srgbClr val="002060"/>
                </a:solidFill>
              </a:rPr>
              <a:t>готовой продукции</a:t>
            </a: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Формула </a:t>
            </a:r>
            <a:r>
              <a:rPr lang="ru-RU" b="1" dirty="0">
                <a:solidFill>
                  <a:srgbClr val="7030A0"/>
                </a:solidFill>
              </a:rPr>
              <a:t>норматива готовой продукции: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/>
              <a:t>Нгп​=Всут​⋅(</a:t>
            </a:r>
            <a:r>
              <a:rPr lang="ru-RU" i="1" dirty="0"/>
              <a:t>T</a:t>
            </a:r>
            <a:r>
              <a:rPr lang="ru-RU" dirty="0"/>
              <a:t>фп​+</a:t>
            </a:r>
            <a:r>
              <a:rPr lang="ru-RU" i="1" dirty="0"/>
              <a:t>T</a:t>
            </a:r>
            <a:r>
              <a:rPr lang="ru-RU" dirty="0"/>
              <a:t>од​)</a:t>
            </a:r>
          </a:p>
          <a:p>
            <a:r>
              <a:rPr lang="ru-RU" dirty="0"/>
              <a:t>где:</a:t>
            </a:r>
          </a:p>
          <a:p>
            <a:r>
              <a:rPr lang="ru-RU" dirty="0"/>
              <a:t>Всут​ — суточный выпуск продукции</a:t>
            </a:r>
          </a:p>
          <a:p>
            <a:r>
              <a:rPr lang="ru-RU" i="1" dirty="0"/>
              <a:t>T</a:t>
            </a:r>
            <a:r>
              <a:rPr lang="ru-RU" dirty="0"/>
              <a:t>фп​ — время формирования партии</a:t>
            </a:r>
          </a:p>
          <a:p>
            <a:r>
              <a:rPr lang="ru-RU" i="1" dirty="0"/>
              <a:t>T</a:t>
            </a:r>
            <a:r>
              <a:rPr lang="ru-RU" dirty="0"/>
              <a:t>од​ — время оформления документов</a:t>
            </a:r>
          </a:p>
        </p:txBody>
      </p:sp>
    </p:spTree>
    <p:extLst>
      <p:ext uri="{BB962C8B-B14F-4D97-AF65-F5344CB8AC3E}">
        <p14:creationId xmlns:p14="http://schemas.microsoft.com/office/powerpoint/2010/main" val="15942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9024" y="476672"/>
            <a:ext cx="87849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Пути улучшения использования оборотных средств</a:t>
            </a:r>
          </a:p>
          <a:p>
            <a:r>
              <a:rPr lang="ru-RU" b="1" dirty="0"/>
              <a:t>Основные направления оптимизации:</a:t>
            </a:r>
            <a:endParaRPr lang="ru-RU" dirty="0"/>
          </a:p>
          <a:p>
            <a:r>
              <a:rPr lang="ru-RU" dirty="0"/>
              <a:t>На стадии производственных запасов:</a:t>
            </a:r>
          </a:p>
          <a:p>
            <a:pPr lvl="1"/>
            <a:r>
              <a:rPr lang="ru-RU" dirty="0"/>
              <a:t>Установление прогрессивных норм расхода</a:t>
            </a:r>
          </a:p>
          <a:p>
            <a:pPr lvl="1"/>
            <a:r>
              <a:rPr lang="ru-RU" dirty="0"/>
              <a:t>Проверка складских запасов</a:t>
            </a:r>
          </a:p>
          <a:p>
            <a:pPr lvl="1"/>
            <a:r>
              <a:rPr lang="ru-RU" dirty="0"/>
              <a:t>Замена дорогостоящих материалов</a:t>
            </a:r>
          </a:p>
          <a:p>
            <a:r>
              <a:rPr lang="ru-RU" dirty="0"/>
              <a:t>На производственной стадии:</a:t>
            </a:r>
          </a:p>
          <a:p>
            <a:pPr lvl="1"/>
            <a:r>
              <a:rPr lang="ru-RU" dirty="0"/>
              <a:t>Сокращение длительности цикла</a:t>
            </a:r>
          </a:p>
          <a:p>
            <a:pPr lvl="1"/>
            <a:r>
              <a:rPr lang="ru-RU" dirty="0"/>
              <a:t>Повышение непрерывности</a:t>
            </a:r>
          </a:p>
          <a:p>
            <a:pPr lvl="1"/>
            <a:r>
              <a:rPr lang="ru-RU" dirty="0"/>
              <a:t>Комплексное использование сырья</a:t>
            </a:r>
          </a:p>
          <a:p>
            <a:r>
              <a:rPr lang="ru-RU" dirty="0"/>
              <a:t>В сфере обращения:</a:t>
            </a:r>
          </a:p>
          <a:p>
            <a:pPr lvl="1"/>
            <a:r>
              <a:rPr lang="ru-RU" dirty="0"/>
              <a:t>Ускорение реализации продукции</a:t>
            </a:r>
          </a:p>
          <a:p>
            <a:pPr lvl="1"/>
            <a:r>
              <a:rPr lang="ru-RU" dirty="0"/>
              <a:t>Сокращение задолженности</a:t>
            </a:r>
          </a:p>
          <a:p>
            <a:pPr lvl="1"/>
            <a:r>
              <a:rPr lang="ru-RU" dirty="0"/>
              <a:t>Организация маркетинговых исследований</a:t>
            </a:r>
          </a:p>
        </p:txBody>
      </p:sp>
    </p:spTree>
    <p:extLst>
      <p:ext uri="{BB962C8B-B14F-4D97-AF65-F5344CB8AC3E}">
        <p14:creationId xmlns:p14="http://schemas.microsoft.com/office/powerpoint/2010/main" val="78137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5008" y="116632"/>
            <a:ext cx="8928992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Вопросы к теме № 6.</a:t>
            </a:r>
          </a:p>
          <a:p>
            <a:endParaRPr lang="ru-RU" sz="1200" dirty="0"/>
          </a:p>
          <a:p>
            <a:r>
              <a:rPr lang="ru-RU" sz="1200" dirty="0" smtClean="0"/>
              <a:t>1.Что </a:t>
            </a:r>
            <a:r>
              <a:rPr lang="ru-RU" sz="1200" dirty="0"/>
              <a:t>такое оборотные средства предприятия и в чем заключается их экономическая сущность?</a:t>
            </a:r>
          </a:p>
          <a:p>
            <a:r>
              <a:rPr lang="ru-RU" sz="1200" dirty="0" smtClean="0"/>
              <a:t>2.Чем </a:t>
            </a:r>
            <a:r>
              <a:rPr lang="ru-RU" sz="1200" dirty="0"/>
              <a:t>отличаются оборотные средства от основных фондов?</a:t>
            </a:r>
          </a:p>
          <a:p>
            <a:r>
              <a:rPr lang="ru-RU" sz="1200" dirty="0" smtClean="0"/>
              <a:t>3.Какова </a:t>
            </a:r>
            <a:r>
              <a:rPr lang="ru-RU" sz="1200" dirty="0"/>
              <a:t>роль оборотных средств в воспроизводственном процессе предприятия</a:t>
            </a:r>
            <a:r>
              <a:rPr lang="ru-RU" sz="1200" dirty="0" smtClean="0"/>
              <a:t>?</a:t>
            </a:r>
          </a:p>
          <a:p>
            <a:r>
              <a:rPr lang="ru-RU" sz="1200" dirty="0" smtClean="0"/>
              <a:t> 4.Из </a:t>
            </a:r>
            <a:r>
              <a:rPr lang="ru-RU" sz="1200" dirty="0"/>
              <a:t>каких основных элементов состоят оборотные средства предприятия?</a:t>
            </a:r>
          </a:p>
          <a:p>
            <a:r>
              <a:rPr lang="ru-RU" sz="1200" dirty="0" smtClean="0"/>
              <a:t>5.Что </a:t>
            </a:r>
            <a:r>
              <a:rPr lang="ru-RU" sz="1200" dirty="0"/>
              <a:t>входит в состав оборотных производственных фондов?</a:t>
            </a:r>
          </a:p>
          <a:p>
            <a:r>
              <a:rPr lang="ru-RU" sz="1200" dirty="0" smtClean="0"/>
              <a:t>6.Какие </a:t>
            </a:r>
            <a:r>
              <a:rPr lang="ru-RU" sz="1200" dirty="0"/>
              <a:t>элементы формируют фонды обращения?</a:t>
            </a:r>
          </a:p>
          <a:p>
            <a:r>
              <a:rPr lang="ru-RU" sz="1200" dirty="0" smtClean="0"/>
              <a:t>7.В </a:t>
            </a:r>
            <a:r>
              <a:rPr lang="ru-RU" sz="1200" dirty="0"/>
              <a:t>чем заключается различие между оборотными производственными фондами и фондами обращения</a:t>
            </a:r>
            <a:r>
              <a:rPr lang="ru-RU" sz="1200" dirty="0" smtClean="0"/>
              <a:t>?</a:t>
            </a:r>
            <a:r>
              <a:rPr lang="ru-RU" sz="1200" dirty="0"/>
              <a:t> </a:t>
            </a:r>
            <a:endParaRPr lang="ru-RU" sz="1200" dirty="0" smtClean="0"/>
          </a:p>
          <a:p>
            <a:r>
              <a:rPr lang="ru-RU" sz="1200" dirty="0" smtClean="0"/>
              <a:t>8.По </a:t>
            </a:r>
            <a:r>
              <a:rPr lang="ru-RU" sz="1200" dirty="0"/>
              <a:t>каким признакам классифицируются оборотные средства?</a:t>
            </a:r>
          </a:p>
          <a:p>
            <a:r>
              <a:rPr lang="ru-RU" sz="1200" dirty="0" smtClean="0"/>
              <a:t>9.Какие </a:t>
            </a:r>
            <a:r>
              <a:rPr lang="ru-RU" sz="1200" dirty="0"/>
              <a:t>виды запасов входят в состав производственных запасов?</a:t>
            </a:r>
          </a:p>
          <a:p>
            <a:r>
              <a:rPr lang="ru-RU" sz="1200" dirty="0" smtClean="0"/>
              <a:t>10.Что </a:t>
            </a:r>
            <a:r>
              <a:rPr lang="ru-RU" sz="1200" dirty="0"/>
              <a:t>относится к ненормируемым оборотным средствам</a:t>
            </a:r>
            <a:r>
              <a:rPr lang="ru-RU" sz="1200" dirty="0" smtClean="0"/>
              <a:t>?</a:t>
            </a:r>
            <a:r>
              <a:rPr lang="ru-RU" sz="1200" dirty="0"/>
              <a:t> Что представляет собой процесс нормирования оборотных средств?</a:t>
            </a:r>
          </a:p>
          <a:p>
            <a:r>
              <a:rPr lang="ru-RU" sz="1200" dirty="0" smtClean="0"/>
              <a:t>11.Какие </a:t>
            </a:r>
            <a:r>
              <a:rPr lang="ru-RU" sz="1200" dirty="0"/>
              <a:t>основные принципы лежат в основе нормирования оборотных средств?</a:t>
            </a:r>
          </a:p>
          <a:p>
            <a:r>
              <a:rPr lang="ru-RU" sz="1200" dirty="0" smtClean="0"/>
              <a:t>12.В </a:t>
            </a:r>
            <a:r>
              <a:rPr lang="ru-RU" sz="1200" dirty="0"/>
              <a:t>чем заключается экономический смысл установления норм и нормативов</a:t>
            </a:r>
            <a:r>
              <a:rPr lang="ru-RU" sz="1200" dirty="0" smtClean="0"/>
              <a:t>?</a:t>
            </a:r>
            <a:r>
              <a:rPr lang="ru-RU" sz="1200" dirty="0"/>
              <a:t> </a:t>
            </a:r>
            <a:endParaRPr lang="ru-RU" sz="1200" dirty="0" smtClean="0"/>
          </a:p>
          <a:p>
            <a:r>
              <a:rPr lang="ru-RU" sz="1200" dirty="0" smtClean="0"/>
              <a:t>13.Какие </a:t>
            </a:r>
            <a:r>
              <a:rPr lang="ru-RU" sz="1200" dirty="0"/>
              <a:t>методы нормирования оборотных средств применяются на практике?</a:t>
            </a:r>
          </a:p>
          <a:p>
            <a:r>
              <a:rPr lang="ru-RU" sz="1200" dirty="0" smtClean="0"/>
              <a:t>14.В </a:t>
            </a:r>
            <a:r>
              <a:rPr lang="ru-RU" sz="1200" dirty="0"/>
              <a:t>чем преимущества и недостатки метода прямого счета?</a:t>
            </a:r>
          </a:p>
          <a:p>
            <a:r>
              <a:rPr lang="ru-RU" sz="1200" dirty="0" smtClean="0"/>
              <a:t>15.Когда </a:t>
            </a:r>
            <a:r>
              <a:rPr lang="ru-RU" sz="1200" dirty="0"/>
              <a:t>целесообразно использовать коэффициентный метод?</a:t>
            </a:r>
          </a:p>
          <a:p>
            <a:r>
              <a:rPr lang="ru-RU" sz="1200" dirty="0" smtClean="0"/>
              <a:t>16.Какие </a:t>
            </a:r>
            <a:r>
              <a:rPr lang="ru-RU" sz="1200" dirty="0"/>
              <a:t>виды запасов существуют и для чего они создаются?</a:t>
            </a:r>
          </a:p>
          <a:p>
            <a:r>
              <a:rPr lang="ru-RU" sz="1200" dirty="0" smtClean="0"/>
              <a:t>17.Как </a:t>
            </a:r>
            <a:r>
              <a:rPr lang="ru-RU" sz="1200" dirty="0"/>
              <a:t>рассчитывается норматив производственных запасов?</a:t>
            </a:r>
          </a:p>
          <a:p>
            <a:r>
              <a:rPr lang="ru-RU" sz="1200" dirty="0" smtClean="0"/>
              <a:t>18.Из </a:t>
            </a:r>
            <a:r>
              <a:rPr lang="ru-RU" sz="1200" dirty="0"/>
              <a:t>каких элементов складывается норма запаса?</a:t>
            </a:r>
          </a:p>
          <a:p>
            <a:r>
              <a:rPr lang="ru-RU" sz="1200" dirty="0" smtClean="0"/>
              <a:t>19.Как </a:t>
            </a:r>
            <a:r>
              <a:rPr lang="ru-RU" sz="1200" dirty="0"/>
              <a:t>определяется потребность предприятия в оборотных средствах?</a:t>
            </a:r>
          </a:p>
          <a:p>
            <a:r>
              <a:rPr lang="ru-RU" sz="1200" dirty="0" smtClean="0"/>
              <a:t>21.показатели </a:t>
            </a:r>
            <a:r>
              <a:rPr lang="ru-RU" sz="1200" dirty="0"/>
              <a:t>используются при расчете нормативов?</a:t>
            </a:r>
          </a:p>
          <a:p>
            <a:r>
              <a:rPr lang="ru-RU" sz="1200" dirty="0" smtClean="0"/>
              <a:t>22.Как </a:t>
            </a:r>
            <a:r>
              <a:rPr lang="ru-RU" sz="1200" dirty="0"/>
              <a:t>влияет длительность производственного цикла на потребность в оборотных средствах?</a:t>
            </a:r>
          </a:p>
          <a:p>
            <a:r>
              <a:rPr lang="ru-RU" sz="1200" dirty="0" smtClean="0"/>
              <a:t>23.Источники </a:t>
            </a:r>
            <a:r>
              <a:rPr lang="ru-RU" sz="1200" dirty="0"/>
              <a:t>финансирования оборотных средств и механизм управления </a:t>
            </a:r>
            <a:r>
              <a:rPr lang="ru-RU" sz="1200" dirty="0" smtClean="0"/>
              <a:t>ими.</a:t>
            </a:r>
            <a:endParaRPr lang="ru-RU" sz="1200" dirty="0"/>
          </a:p>
          <a:p>
            <a:r>
              <a:rPr lang="ru-RU" sz="1200" dirty="0" smtClean="0"/>
              <a:t> 24.Эффективность </a:t>
            </a:r>
            <a:r>
              <a:rPr lang="ru-RU" sz="1200" dirty="0"/>
              <a:t>использования оборотных средств и пути ускорения их </a:t>
            </a:r>
            <a:r>
              <a:rPr lang="ru-RU" sz="1200" dirty="0" smtClean="0"/>
              <a:t>оборачиваемости.</a:t>
            </a:r>
            <a:endParaRPr lang="ru-RU" sz="1200" dirty="0"/>
          </a:p>
          <a:p>
            <a:r>
              <a:rPr lang="ru-RU" sz="1200" dirty="0" smtClean="0"/>
              <a:t> 25.Экономическая </a:t>
            </a:r>
            <a:r>
              <a:rPr lang="ru-RU" sz="1200" dirty="0"/>
              <a:t>сущность оборотных </a:t>
            </a:r>
            <a:r>
              <a:rPr lang="ru-RU" sz="1200" dirty="0" smtClean="0"/>
              <a:t>средств.</a:t>
            </a:r>
            <a:endParaRPr lang="ru-RU" sz="1200" dirty="0"/>
          </a:p>
          <a:p>
            <a:r>
              <a:rPr lang="ru-RU" sz="1200" dirty="0"/>
              <a:t> </a:t>
            </a:r>
            <a:r>
              <a:rPr lang="ru-RU" sz="1200" dirty="0" smtClean="0"/>
              <a:t>26. Методы </a:t>
            </a:r>
            <a:r>
              <a:rPr lang="ru-RU" sz="1200" dirty="0"/>
              <a:t>списания оборотных средств в </a:t>
            </a:r>
            <a:r>
              <a:rPr lang="ru-RU" sz="1200" dirty="0" smtClean="0"/>
              <a:t>производство.</a:t>
            </a:r>
            <a:endParaRPr lang="ru-RU" sz="1200" dirty="0"/>
          </a:p>
          <a:p>
            <a:r>
              <a:rPr lang="ru-RU" sz="1200" dirty="0" smtClean="0"/>
              <a:t>27.Экономическое </a:t>
            </a:r>
            <a:r>
              <a:rPr lang="ru-RU" sz="1200" dirty="0"/>
              <a:t>значение улучшения использования оборотных </a:t>
            </a:r>
            <a:r>
              <a:rPr lang="ru-RU" sz="1200" dirty="0" smtClean="0"/>
              <a:t>средств.</a:t>
            </a:r>
            <a:endParaRPr lang="ru-RU" sz="1200" dirty="0"/>
          </a:p>
          <a:p>
            <a:r>
              <a:rPr lang="ru-RU" sz="1200" dirty="0" smtClean="0"/>
              <a:t>28.Показатели </a:t>
            </a:r>
            <a:r>
              <a:rPr lang="ru-RU" sz="1200" dirty="0"/>
              <a:t>использования оборотных </a:t>
            </a:r>
            <a:r>
              <a:rPr lang="ru-RU" sz="1200" dirty="0" smtClean="0"/>
              <a:t>средств.</a:t>
            </a:r>
            <a:endParaRPr lang="ru-RU" sz="1200" dirty="0"/>
          </a:p>
          <a:p>
            <a:r>
              <a:rPr lang="ru-RU" sz="1200" dirty="0"/>
              <a:t> </a:t>
            </a:r>
            <a:r>
              <a:rPr lang="ru-RU" sz="1200" dirty="0" smtClean="0"/>
              <a:t>29.Норматив </a:t>
            </a:r>
            <a:r>
              <a:rPr lang="ru-RU" sz="1200" dirty="0"/>
              <a:t>оборотных средств и нормы </a:t>
            </a:r>
            <a:r>
              <a:rPr lang="ru-RU" sz="1200" dirty="0" smtClean="0"/>
              <a:t>расхода.</a:t>
            </a:r>
            <a:endParaRPr lang="ru-RU" sz="1200" dirty="0"/>
          </a:p>
          <a:p>
            <a:r>
              <a:rPr lang="ru-RU" sz="1200" dirty="0" smtClean="0"/>
              <a:t>30.Порядок расчета запасов и оборачиваемости.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316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443841"/>
            <a:ext cx="81369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ОКВЭД — виды деятельности</a:t>
            </a:r>
          </a:p>
          <a:p>
            <a:r>
              <a:rPr lang="ru-RU" sz="2400" b="1" dirty="0"/>
              <a:t>ОКВЭД</a:t>
            </a:r>
            <a:r>
              <a:rPr lang="ru-RU" sz="2400" dirty="0"/>
              <a:t> — Общероссийский классификатор видов экономической деятельности.</a:t>
            </a:r>
          </a:p>
          <a:p>
            <a:r>
              <a:rPr lang="ru-RU" sz="2400" b="1" dirty="0"/>
              <a:t>Основные разделы:</a:t>
            </a:r>
            <a:endParaRPr lang="ru-RU" sz="2400" dirty="0"/>
          </a:p>
          <a:p>
            <a:r>
              <a:rPr lang="ru-RU" sz="2400" b="1" dirty="0"/>
              <a:t>Раздел A:</a:t>
            </a:r>
            <a:r>
              <a:rPr lang="ru-RU" sz="2400" dirty="0"/>
              <a:t> Сельское хозяйство</a:t>
            </a:r>
          </a:p>
          <a:p>
            <a:r>
              <a:rPr lang="ru-RU" sz="2400" b="1" dirty="0"/>
              <a:t>Раздел B:</a:t>
            </a:r>
            <a:r>
              <a:rPr lang="ru-RU" sz="2400" dirty="0"/>
              <a:t> Добыча полезных ископаемых</a:t>
            </a:r>
          </a:p>
          <a:p>
            <a:r>
              <a:rPr lang="ru-RU" sz="2400" b="1" dirty="0"/>
              <a:t>Раздел C:</a:t>
            </a:r>
            <a:r>
              <a:rPr lang="ru-RU" sz="2400" dirty="0"/>
              <a:t> Обрабатывающие производства</a:t>
            </a:r>
          </a:p>
          <a:p>
            <a:r>
              <a:rPr lang="ru-RU" sz="2400" b="1" dirty="0"/>
              <a:t>Раздел D:</a:t>
            </a:r>
            <a:r>
              <a:rPr lang="ru-RU" sz="2400" dirty="0"/>
              <a:t> Обеспечение энергией</a:t>
            </a:r>
          </a:p>
          <a:p>
            <a:r>
              <a:rPr lang="ru-RU" sz="2400" b="1" dirty="0"/>
              <a:t>Раздел E:</a:t>
            </a:r>
            <a:r>
              <a:rPr lang="ru-RU" sz="2400" dirty="0"/>
              <a:t> Водоснабжение</a:t>
            </a:r>
          </a:p>
          <a:p>
            <a:r>
              <a:rPr lang="ru-RU" sz="2400" b="1" dirty="0"/>
              <a:t>Раздел F:</a:t>
            </a:r>
            <a:r>
              <a:rPr lang="ru-RU" sz="2400" dirty="0"/>
              <a:t> Строительство</a:t>
            </a:r>
          </a:p>
          <a:p>
            <a:r>
              <a:rPr lang="ru-RU" sz="2400" b="1" dirty="0"/>
              <a:t>Раздел G:</a:t>
            </a:r>
            <a:r>
              <a:rPr lang="ru-RU" sz="2400" dirty="0"/>
              <a:t> Торговля</a:t>
            </a:r>
          </a:p>
          <a:p>
            <a:r>
              <a:rPr lang="ru-RU" sz="2400" b="1" dirty="0"/>
              <a:t>Раздел H:</a:t>
            </a:r>
            <a:r>
              <a:rPr lang="ru-RU" sz="2400" dirty="0"/>
              <a:t> Транспорт</a:t>
            </a:r>
          </a:p>
          <a:p>
            <a:r>
              <a:rPr lang="ru-RU" sz="2400" b="1" dirty="0"/>
              <a:t>Раздел I:</a:t>
            </a:r>
            <a:r>
              <a:rPr lang="ru-RU" sz="2400" dirty="0"/>
              <a:t> Гостиницы и общепит</a:t>
            </a:r>
          </a:p>
          <a:p>
            <a:r>
              <a:rPr lang="ru-RU" sz="2400" b="1" dirty="0"/>
              <a:t>Раздел J:</a:t>
            </a:r>
            <a:r>
              <a:rPr lang="ru-RU" sz="2400" dirty="0"/>
              <a:t> Информация и связь</a:t>
            </a:r>
          </a:p>
        </p:txBody>
      </p:sp>
    </p:spTree>
    <p:extLst>
      <p:ext uri="{BB962C8B-B14F-4D97-AF65-F5344CB8AC3E}">
        <p14:creationId xmlns:p14="http://schemas.microsoft.com/office/powerpoint/2010/main" val="19189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2908</Words>
  <Application>Microsoft Office PowerPoint</Application>
  <PresentationFormat>Экран (4:3)</PresentationFormat>
  <Paragraphs>1559</Paragraphs>
  <Slides>87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87</vt:i4>
      </vt:variant>
    </vt:vector>
  </HeadingPairs>
  <TitlesOfParts>
    <vt:vector size="8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Пользователь</cp:lastModifiedBy>
  <cp:revision>78</cp:revision>
  <dcterms:created xsi:type="dcterms:W3CDTF">2025-08-28T10:18:08Z</dcterms:created>
  <dcterms:modified xsi:type="dcterms:W3CDTF">2025-08-31T07:36:50Z</dcterms:modified>
</cp:coreProperties>
</file>