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73" r:id="rId4"/>
    <p:sldId id="291" r:id="rId5"/>
    <p:sldId id="292" r:id="rId6"/>
    <p:sldId id="293" r:id="rId7"/>
    <p:sldId id="295" r:id="rId8"/>
    <p:sldId id="296" r:id="rId9"/>
    <p:sldId id="297" r:id="rId10"/>
    <p:sldId id="294" r:id="rId11"/>
    <p:sldId id="538" r:id="rId12"/>
    <p:sldId id="298" r:id="rId13"/>
    <p:sldId id="299" r:id="rId14"/>
    <p:sldId id="527" r:id="rId15"/>
    <p:sldId id="531" r:id="rId16"/>
    <p:sldId id="528" r:id="rId17"/>
    <p:sldId id="530" r:id="rId18"/>
    <p:sldId id="529" r:id="rId19"/>
    <p:sldId id="300" r:id="rId20"/>
    <p:sldId id="301" r:id="rId21"/>
    <p:sldId id="302" r:id="rId22"/>
    <p:sldId id="303" r:id="rId23"/>
    <p:sldId id="535" r:id="rId24"/>
    <p:sldId id="304" r:id="rId25"/>
    <p:sldId id="536" r:id="rId26"/>
    <p:sldId id="305" r:id="rId27"/>
    <p:sldId id="537" r:id="rId28"/>
    <p:sldId id="318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496" r:id="rId39"/>
    <p:sldId id="315" r:id="rId40"/>
    <p:sldId id="497" r:id="rId41"/>
    <p:sldId id="316" r:id="rId42"/>
    <p:sldId id="498" r:id="rId43"/>
    <p:sldId id="317" r:id="rId44"/>
    <p:sldId id="499" r:id="rId45"/>
    <p:sldId id="319" r:id="rId46"/>
    <p:sldId id="500" r:id="rId47"/>
    <p:sldId id="320" r:id="rId48"/>
    <p:sldId id="321" r:id="rId49"/>
    <p:sldId id="322" r:id="rId50"/>
    <p:sldId id="501" r:id="rId51"/>
    <p:sldId id="521" r:id="rId52"/>
    <p:sldId id="328" r:id="rId53"/>
    <p:sldId id="323" r:id="rId54"/>
    <p:sldId id="502" r:id="rId55"/>
    <p:sldId id="324" r:id="rId56"/>
    <p:sldId id="325" r:id="rId57"/>
    <p:sldId id="503" r:id="rId58"/>
    <p:sldId id="504" r:id="rId59"/>
    <p:sldId id="326" r:id="rId60"/>
    <p:sldId id="327" r:id="rId61"/>
    <p:sldId id="505" r:id="rId62"/>
    <p:sldId id="329" r:id="rId63"/>
    <p:sldId id="506" r:id="rId64"/>
    <p:sldId id="330" r:id="rId65"/>
    <p:sldId id="331" r:id="rId66"/>
    <p:sldId id="507" r:id="rId67"/>
    <p:sldId id="332" r:id="rId68"/>
    <p:sldId id="508" r:id="rId69"/>
    <p:sldId id="333" r:id="rId70"/>
    <p:sldId id="509" r:id="rId71"/>
    <p:sldId id="334" r:id="rId72"/>
    <p:sldId id="510" r:id="rId73"/>
    <p:sldId id="335" r:id="rId74"/>
    <p:sldId id="511" r:id="rId75"/>
    <p:sldId id="336" r:id="rId76"/>
    <p:sldId id="337" r:id="rId77"/>
    <p:sldId id="512" r:id="rId78"/>
    <p:sldId id="338" r:id="rId79"/>
    <p:sldId id="513" r:id="rId80"/>
    <p:sldId id="339" r:id="rId81"/>
    <p:sldId id="514" r:id="rId82"/>
    <p:sldId id="340" r:id="rId83"/>
    <p:sldId id="341" r:id="rId84"/>
    <p:sldId id="342" r:id="rId85"/>
    <p:sldId id="515" r:id="rId86"/>
    <p:sldId id="343" r:id="rId87"/>
    <p:sldId id="516" r:id="rId88"/>
    <p:sldId id="344" r:id="rId89"/>
    <p:sldId id="345" r:id="rId90"/>
    <p:sldId id="523" r:id="rId91"/>
    <p:sldId id="358" r:id="rId92"/>
    <p:sldId id="346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47" r:id="rId104"/>
    <p:sldId id="359" r:id="rId105"/>
    <p:sldId id="360" r:id="rId106"/>
    <p:sldId id="361" r:id="rId107"/>
    <p:sldId id="362" r:id="rId108"/>
    <p:sldId id="477" r:id="rId109"/>
    <p:sldId id="472" r:id="rId110"/>
    <p:sldId id="476" r:id="rId111"/>
    <p:sldId id="473" r:id="rId112"/>
    <p:sldId id="474" r:id="rId113"/>
    <p:sldId id="481" r:id="rId114"/>
    <p:sldId id="482" r:id="rId115"/>
    <p:sldId id="483" r:id="rId116"/>
    <p:sldId id="363" r:id="rId1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8A8EF-9396-4CB5-A822-AD242BBB2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40E133-9D56-4742-8F81-826E3507F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5DC8E3-F6F0-48FB-8962-F95D47BF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2FAB88-BB32-4A5B-A292-95F08507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3B7BA-454C-4513-878A-2DE760CC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46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F5980-568A-4D2C-A832-E9D55CA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13ACBB-4DF4-4FF3-9BDB-C1DD5D5A3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BF303-1227-4513-AC84-389BBA0D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ACF4E-E202-497F-8777-A3A7B5E3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4F096-2594-4928-8CD1-B097A5E1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96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A39867-7FE0-4296-9DDA-17BC7617B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FF5713-0D19-4229-B029-94FF5E81B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EEC1C-66A9-4647-9D9D-FE38135C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DD8FD-9153-4BE0-A09B-C2AF1E9F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D9AD4-2167-4642-A7B9-2D91886B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94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B9F0A-5B46-46D1-95E3-3CA2B76A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38634-CE99-4DEA-AF33-B9409FBAB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932BC-B862-4DDC-8B5D-2EA1B261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96A7A-4F44-4B60-BE71-CDAB2ED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AFD34-F2A7-4A40-80A0-077B00EA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21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15BA3-8A7E-4EAF-8364-7AF68660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7B5D50-8A1E-4C02-A631-9ECA7FA6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B6FA6-E0D2-4635-AEEB-1964B9F9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AE029-C689-4E09-97C1-7C402CCD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4FEC82-3E06-4B9B-BCEB-256618D2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25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A6031-7EB5-465A-8B21-3CDA8215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6C7F2-5953-40C8-818C-DA913B84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E0A959-77E2-4F66-90AC-41BC9FF0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58C0C2-0FA5-4670-951E-61B6874B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51BEFE-064A-43C8-A746-7CE0B93A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34830-BE8A-4240-BA13-ADCEB07C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9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DCBB5-9EF8-40F7-A870-001259ED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D35A9B-D2C8-4FAB-889E-C0C87A09B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894DC1-69F0-40F4-80B7-70F5F59E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9748B4-F479-4B46-AA02-A18B32A32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6382B2-8424-4940-83AC-4662A921B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4DA39B-CA9A-414A-84CF-38107115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1D58B9-E994-41FF-B054-83448318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32C298-F7C9-4266-AF2B-400C29A4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81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0DBBB-10EA-42A4-A44C-E0A3B27D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5691E2-03A2-4C9D-A9A1-A4056ED5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F9A30F-1C59-4D82-9E78-FACE6FA1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B9998C-E829-4BFA-8040-0B77C383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7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A0BA06-9232-4258-AF30-AA235F97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8A4BDF-592C-4F57-B612-5287951A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C78089-31CC-4D6C-9F17-9FE5A3E8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36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2A907-432F-4FB5-88B1-FD231BF9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CE4AC-6ABF-40B6-BEC5-B41B0242B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5B25B-27B9-420A-891C-728B42228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94EF0D-C937-45BB-A40B-93BDB45D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16B0A5-2D45-4288-8260-21AE1B03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558A40-4226-4E96-B804-11777CD2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13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81429-334F-47AC-A2FC-F904D452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FC1A-3CA0-4BD6-B964-4CA8E20D3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8A9990-0205-48B3-8468-6B0053119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6E0EC-4E9D-4C97-A6B4-826B9FC7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A4AF7-39A4-4112-9045-1C54119C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864CB4-43D1-46DE-8AFA-C41D9CB6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52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DB3E7-85F9-4CB8-BD55-C3231375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7AD4CD-2F59-4D11-9343-A78B3ABC0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09AAC-E725-46F0-BA70-13756A279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75E8-4B16-43AC-AAF2-BD4375DC7450}" type="datetimeFigureOut">
              <a:rPr lang="ru-RU" smtClean="0"/>
              <a:t>13.10.2025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C918C-A5AD-4018-B3ED-3DB694716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1FAD2-91B5-4804-9461-D2BB22211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90F5-7F40-4B86-983E-458ED259A2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50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mailto:naukaservis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6" y="24809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011-A026-4495-91BC-C77ECACE08F2}"/>
              </a:ext>
            </a:extLst>
          </p:cNvPr>
          <p:cNvSpPr txBox="1"/>
          <p:nvPr/>
        </p:nvSpPr>
        <p:spPr>
          <a:xfrm>
            <a:off x="1663825" y="364948"/>
            <a:ext cx="8995298" cy="6440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Уральский юридический институт МВД России.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Calibri" panose="020F0502020204030204"/>
              </a:rPr>
              <a:t>Экономика организации ( предприятии ).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КАФЕДРА СОЦИАЛЬНО-ЭКОНОМИЧЕСКИХ ДИСЦИПЛИН,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Баженов Сергей Иванович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defTabSz="4572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naukaservis@rambler.ru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8 922-181-40-15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www.b-si.ru</a:t>
            </a: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548680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7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Неотработанное время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/>
              <a:t>Отпуска</a:t>
            </a:r>
            <a:r>
              <a:rPr lang="ru-RU" sz="2800" dirty="0"/>
              <a:t>: гарантированные периоды отдыха, оплачиваемые работодателем.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/>
              <a:t>Больничные листы</a:t>
            </a:r>
            <a:r>
              <a:rPr lang="ru-RU" sz="2800" dirty="0"/>
              <a:t>: выплаты по временной нетрудоспособности в связи с болезнью.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/>
              <a:t>Простои по вине работодателя</a:t>
            </a:r>
            <a:r>
              <a:rPr lang="ru-RU" sz="2800" dirty="0"/>
              <a:t>: неоплачиваемое время вынужденного простоя из-за организационно-технических проблем.</a:t>
            </a:r>
          </a:p>
          <a:p>
            <a:r>
              <a:rPr lang="ru-RU" sz="2800" dirty="0"/>
              <a:t>Средний дневной заработок определяется делением общей суммы начислений за расчетный период на количество фактически отработанных дней. Затем размер пособия вычисляется исходя из продолжительности страхового стажа сотрудника.</a:t>
            </a:r>
          </a:p>
          <a:p>
            <a:r>
              <a:rPr lang="ru-RU" sz="2800" dirty="0"/>
              <a:t>Средний дневной заработок определяется делением общей суммы начислений за расчетный период на количество фактически отработанных дней. Затем размер пособия вычисляется исходя из продолжительности страхового стажа сотрудника.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98652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-167640" y="1746488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FF352C-A4CF-4054-A1A1-4D00145D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79" y="-114013"/>
            <a:ext cx="11054081" cy="26263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AAC906-13AD-4B13-A37C-CD3A514BC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1" y="2512346"/>
            <a:ext cx="11683999" cy="43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064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E0123C-6A8D-4D91-9E75-DEA520D9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20" y="80428"/>
            <a:ext cx="10464799" cy="67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033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21454D-30A0-4985-A148-0598EC63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805" y="772610"/>
            <a:ext cx="9514390" cy="53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1201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C6B3AB-BAE8-47CF-AC8E-824C7C8AF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7" y="859034"/>
            <a:ext cx="11521439" cy="58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963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340C46-E35E-482E-B363-FDBC41012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182" y="1423686"/>
            <a:ext cx="7847635" cy="40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36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96520" y="66994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2DB206-9261-4591-949E-6325C507C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883" y="897757"/>
            <a:ext cx="7940233" cy="56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687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0FE8E8-68E3-4B86-AD98-BADE334C7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77" y="724315"/>
            <a:ext cx="10657839" cy="60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658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0D2AE0-03F0-4698-9F36-D5F4D65F7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747333"/>
            <a:ext cx="11694552" cy="60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213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B6439A5-B86E-47CB-A32C-BCC0E8B19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0" y="10"/>
            <a:ext cx="1208024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944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B2BFA0D-0088-404D-BD49-07D295C9CF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80" y="10"/>
            <a:ext cx="1198880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Вопросы к теме №7.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 1.Что такое трудовые ресурсы предприятия?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2.Какие категории работников входят в состав трудовых ресурсов?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3.Как происходит воспроизводство трудовых ресурсов?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4.Как определяется среднегодовая численность работников?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5.Какие показатели характеризуют структуру кадров?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6.Как составляется сводный баланс трудовых ресурсов?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7.Какие функции включает управление трудовыми ресурсами?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8Как осуществляется планирование потребности в работниках?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9.Какие методы используются для оценки труда?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10.Что такое производительность труда?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11.Как рассчитывается выработка?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12.Как определяется трудоемкость?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13.В чём заключается натуральная оценка производительности?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14.Как проводится стоимостная оценка?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15.Какие существуют способы измерения производительности?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16.Что такое нормирование труда и его цели?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17.Как устанавливаются нормы времени?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18.Как определяются нормы выработки?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19.Какие существуют пути повышения производительности труда?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20.Как влияет техническое оснащение на производительность?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21.Какие факторы влияют на эффективность труда?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22.Какие существуют формы оплаты труда?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23.В чём особенности сдельной системы оплаты?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24.Как работает повременная система оплаты?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25.Что относится к неотработанному времени?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26Какие методы мотивации используются на предприятии?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27.Как связаны оплата труда и мотивация?</a:t>
            </a:r>
          </a:p>
          <a:p>
            <a:pPr>
              <a:buFont typeface="Arial"/>
              <a:buChar char="•"/>
            </a:pPr>
            <a:r>
              <a:rPr lang="ru-RU" sz="1400" dirty="0">
                <a:latin typeface="-apple-system"/>
              </a:rPr>
              <a:t>28.Какие существуют современные подходы к мотивации персонала?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78100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7C84215-B647-45D6-9EC4-E98CCD4EC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3886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BFEA61B-2671-4E4B-88D1-A47FB13BA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550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02B260-9D5F-4D11-810E-5A5033D5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9"/>
          <a:stretch/>
        </p:blipFill>
        <p:spPr>
          <a:xfrm>
            <a:off x="203200" y="68263"/>
            <a:ext cx="11988799" cy="6721475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5409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3226222-125E-402E-9F36-6380DD672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0" y="10"/>
            <a:ext cx="1212088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574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743BFD7-20BD-4FCF-B35C-53310B16F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0" y="10"/>
            <a:ext cx="1209040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897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028EB-7AAE-4D62-B648-AD16D0BBF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" y="10"/>
            <a:ext cx="12070080" cy="685799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2562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727" y="170317"/>
            <a:ext cx="11598450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Вопросы к теме № 11.</a:t>
            </a:r>
          </a:p>
          <a:p>
            <a:endParaRPr lang="ru-RU" dirty="0">
              <a:latin typeface="-apple-system"/>
            </a:endParaRP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1.Что представляет собой цена как экономическая категория?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2.Какова роль цены в системе товарно-денежных отношений?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3.Как цена влияет на эффективность производства?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4.Каковы особенности ценовой политики на рынке чистой конкуренции?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5.Какие этапы включает процесс формирования цены?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6.Как взаимосвязаны цена и качество продукции?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7.Как взаимосвязаны спрос, предложение и цена товара?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8.Что такое цена равновесия и как она формируется?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9.В чём заключается теория эластичности спроса и предложения?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10.Что такое стандартизация и её виды?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11.В чём заключается совместимость и взаимозаменяемость?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12.Как осуществляется унификация и типизация?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13.Как учитываются экологические требования при стандартизации?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14.Как стандартизация влияет на повышение качества продукции?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15.Как стандартизация способствует конкурентоспособности продукции?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16.Что включают технические и экономические параметры?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17.Как учитываются эргономические параметры?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18.В чём заключается дифференциальный метод оценки?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20.В чём особенности смешанного метода оценки качества?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21.Что такое инновационная деятельность предприятия?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22.Какие существуют виды инноваций?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23.Что представляет собой инвестиционная деятельность предприятия?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24.Какие существуют формы и виды инвестиций?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25.Как рассчитывается срок окупаемости инвестиций?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26.Как организуется процесс внедрения инноваций?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27.Какие существуют источники финансирования инноваций?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28.Какие риски сопровождают инновационную деятельность?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29.Как осуществляется управление инновационными рисками</a:t>
            </a:r>
            <a:r>
              <a:rPr lang="ru-RU" sz="1100" dirty="0">
                <a:latin typeface="-apple-system"/>
              </a:rPr>
              <a:t>?</a:t>
            </a:r>
          </a:p>
          <a:p>
            <a:r>
              <a:rPr lang="ru-RU" sz="1100" dirty="0">
                <a:latin typeface="Times New Roman"/>
                <a:ea typeface="Times New Roman"/>
              </a:rPr>
              <a:t> </a:t>
            </a:r>
            <a:endParaRPr lang="ru-RU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0" y="182129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026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6" y="24809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011-A026-4495-91BC-C77ECACE08F2}"/>
              </a:ext>
            </a:extLst>
          </p:cNvPr>
          <p:cNvSpPr txBox="1"/>
          <p:nvPr/>
        </p:nvSpPr>
        <p:spPr>
          <a:xfrm>
            <a:off x="1663825" y="364949"/>
            <a:ext cx="8995298" cy="609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Уральский юридический институт МВД России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b="1" dirty="0">
              <a:solidFill>
                <a:srgbClr val="4472C4">
                  <a:lumMod val="75000"/>
                </a:srgbClr>
              </a:solidFill>
              <a:effectLst/>
              <a:latin typeface="Calibri" panose="020F0502020204030204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8. Издержки производства 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x-non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себестоимость продукции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КАФЕДРА СОЦИАЛЬНО-ЭКОНОМИЧЕСКИХ ДИСЦИПЛИН,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Баженов Сергей Иванович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defTabSz="4572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naukaservis@rambler.ru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8 922-181-40-15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www.b-si.ru</a:t>
            </a: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548680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7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24" y="381000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6A335-FFB9-4299-B4BA-E7F4DB198B58}"/>
              </a:ext>
            </a:extLst>
          </p:cNvPr>
          <p:cNvSpPr txBox="1"/>
          <p:nvPr/>
        </p:nvSpPr>
        <p:spPr>
          <a:xfrm>
            <a:off x="0" y="91440"/>
            <a:ext cx="1229360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Определение издержек предприятия</a:t>
            </a:r>
          </a:p>
          <a:p>
            <a:r>
              <a:rPr lang="ru-RU" sz="2400" dirty="0"/>
              <a:t>Издержки предприятия представляют собой экономическую категорию, отражающую совокупные расходы на производство товаров или оказание услуг.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Постоянные издержки </a:t>
            </a:r>
            <a:r>
              <a:rPr lang="ru-RU" sz="2400" dirty="0"/>
              <a:t>предприятия остаются неизменными независимо от объема выпуска продукции. Они включают аренду помещений, зарплату управленческого персонала и амортизацию оборудования. Эти расходы являются обязательными для поддержания функционирования предприятия даже при нулевом объеме производства.</a:t>
            </a:r>
            <a:r>
              <a:rPr lang="ru-RU" sz="2400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Переменные издержки: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Сырье и материалы</a:t>
            </a:r>
            <a:r>
              <a:rPr lang="ru-RU" sz="2400" dirty="0"/>
              <a:t>: составляющие основу производственного процесса.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Заработная плата производственных рабочих</a:t>
            </a:r>
            <a:r>
              <a:rPr lang="ru-RU" sz="2400" dirty="0"/>
              <a:t>: зависит от объема выпускаемой продукции.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Электроэнергия для производства</a:t>
            </a:r>
            <a:r>
              <a:rPr lang="ru-RU" sz="2400" dirty="0"/>
              <a:t>: расходуется пропорционально количеству произведенной продукции.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Прямые издержки непосредственно связаны с процессом производства конкретного продукта, такие как сырье, материалы и заработная плата основных работников.</a:t>
            </a:r>
            <a:br>
              <a:rPr lang="ru-RU" sz="2400" dirty="0"/>
            </a:br>
            <a:r>
              <a:rPr lang="ru-RU" sz="2400" dirty="0"/>
              <a:t>Косвенные издержки распределены между всеми видами продукции предприятия и включают аренду помещения, административные расходы и амортизацию.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308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24" y="381000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6A335-FFB9-4299-B4BA-E7F4DB198B58}"/>
              </a:ext>
            </a:extLst>
          </p:cNvPr>
          <p:cNvSpPr txBox="1"/>
          <p:nvPr/>
        </p:nvSpPr>
        <p:spPr>
          <a:xfrm>
            <a:off x="0" y="91440"/>
            <a:ext cx="122936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Составляющие постоянных издержек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Основными составляющими постоянных издержек являются:  </a:t>
            </a:r>
          </a:p>
          <a:p>
            <a:r>
              <a:rPr lang="ru-RU" sz="2400" dirty="0"/>
              <a:t>1</a:t>
            </a:r>
            <a:r>
              <a:rPr lang="ru-RU" sz="2000" dirty="0"/>
              <a:t>. Арендные платежи</a:t>
            </a:r>
          </a:p>
          <a:p>
            <a:r>
              <a:rPr lang="ru-RU" sz="2000" dirty="0"/>
              <a:t>Арендные платежи представляют собой регулярные выплаты за использование объектов недвижимости или оборудования, принадлежащих третьим лицам. Выделяют три типа арендных платежей:  </a:t>
            </a:r>
          </a:p>
          <a:p>
            <a:r>
              <a:rPr lang="ru-RU" sz="2000" dirty="0"/>
              <a:t>Аренда производственных помещений  </a:t>
            </a:r>
          </a:p>
          <a:p>
            <a:r>
              <a:rPr lang="ru-RU" sz="2000" dirty="0"/>
              <a:t>Аренда офисного пространства  </a:t>
            </a:r>
          </a:p>
          <a:p>
            <a:r>
              <a:rPr lang="ru-RU" sz="2000" dirty="0"/>
              <a:t>Аренда оборудования и техники</a:t>
            </a:r>
          </a:p>
          <a:p>
            <a:pPr fontAlgn="base"/>
            <a:r>
              <a:rPr lang="ru-RU" sz="2000" dirty="0"/>
              <a:t>Эти расходы возникают вне зависимости от текущего объема производства и оказывают существенное влияние на общую структуру затрат предприятия.</a:t>
            </a:r>
            <a:r>
              <a:rPr lang="ru-RU" sz="2000" dirty="0">
                <a:latin typeface="SB Sans Display"/>
              </a:rPr>
              <a:t> </a:t>
            </a:r>
          </a:p>
          <a:p>
            <a:pPr fontAlgn="base"/>
            <a:r>
              <a:rPr lang="ru-RU" sz="2000" dirty="0">
                <a:latin typeface="SB Sans Display"/>
              </a:rPr>
              <a:t>2. Зарплата административно-управленческого персонала</a:t>
            </a:r>
          </a:p>
          <a:p>
            <a:pPr fontAlgn="base"/>
            <a:r>
              <a:rPr lang="ru-RU" sz="2000" dirty="0"/>
              <a:t>Эта категория охватывает выплаты сотрудникам, выполняющим функции руководства, администрирования и поддержки функционирования предприятия. Сюда входят: </a:t>
            </a:r>
          </a:p>
          <a:p>
            <a:pPr fontAlgn="base">
              <a:buFont typeface="Arial"/>
              <a:buChar char="•"/>
            </a:pPr>
            <a:r>
              <a:rPr lang="ru-RU" sz="2000" dirty="0"/>
              <a:t>Оклады руководителей высшего звена; </a:t>
            </a:r>
          </a:p>
          <a:p>
            <a:pPr fontAlgn="base">
              <a:buFont typeface="Arial"/>
              <a:buChar char="•"/>
            </a:pPr>
            <a:r>
              <a:rPr lang="ru-RU" sz="2000" dirty="0"/>
              <a:t>Заработная плата специалистов среднего звена; </a:t>
            </a:r>
          </a:p>
          <a:p>
            <a:pPr fontAlgn="base">
              <a:buFont typeface="Arial"/>
              <a:buChar char="•"/>
            </a:pPr>
            <a:r>
              <a:rPr lang="ru-RU" sz="2000" dirty="0"/>
              <a:t>Оплата труда вспомогательного персонала (кадровые службы, секретари и др.).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0793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24" y="381000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407" y="202114"/>
            <a:ext cx="1186994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Амортизация</a:t>
            </a:r>
          </a:p>
          <a:p>
            <a:r>
              <a:rPr lang="ru-RU" dirty="0"/>
              <a:t>Амортизация представляет собой постепенное списание стоимости основных средств (оборудования, транспортных средств, зданий и сооружений) в течение их полезного срока эксплуатации. Этот процесс необходим для отражения износа материальных активов и распределения их стоимости на весь период использования.  </a:t>
            </a:r>
          </a:p>
          <a:p>
            <a:endParaRPr lang="ru-RU" dirty="0"/>
          </a:p>
          <a:p>
            <a:r>
              <a:rPr lang="ru-RU" dirty="0"/>
              <a:t>Согласно исследованию Классификация издержек, амортизационные начисления играют ключевую роль в формировании постоянных издержек и требуют тщательной оценки при составлении финансового плана предприятия. </a:t>
            </a:r>
          </a:p>
          <a:p>
            <a:r>
              <a:rPr lang="ru-RU" dirty="0"/>
              <a:t>4. Коммунальные платежи непроизводственного характера</a:t>
            </a:r>
          </a:p>
          <a:p>
            <a:r>
              <a:rPr lang="ru-RU" dirty="0"/>
              <a:t>Коммуналка включает расходы на обеспечение жизнедеятельности объекта недвижимости, не связанного непосредственно с производственным циклом. Среди таких статей выделяются:  </a:t>
            </a:r>
          </a:p>
          <a:p>
            <a:r>
              <a:rPr lang="ru-RU" dirty="0"/>
              <a:t>Электроэнергия;  </a:t>
            </a:r>
          </a:p>
          <a:p>
            <a:r>
              <a:rPr lang="ru-RU" dirty="0"/>
              <a:t>Водоснабжение;  </a:t>
            </a:r>
          </a:p>
          <a:p>
            <a:r>
              <a:rPr lang="ru-RU" dirty="0"/>
              <a:t>Вывоз отходов;  </a:t>
            </a:r>
          </a:p>
          <a:p>
            <a:r>
              <a:rPr lang="ru-RU" dirty="0"/>
              <a:t>Охранные мероприятия. </a:t>
            </a:r>
          </a:p>
          <a:p>
            <a:r>
              <a:rPr lang="ru-RU" dirty="0"/>
              <a:t>5. Налоги и обязательные платежи</a:t>
            </a:r>
          </a:p>
          <a:p>
            <a:r>
              <a:rPr lang="ru-RU" dirty="0"/>
              <a:t>Данная группа включает налоговые обязательства перед государством и иные обязательные перечисления, предусмотренные законодательством. Наиболее распространенными видами налоговых платежей являются:  </a:t>
            </a:r>
          </a:p>
          <a:p>
            <a:r>
              <a:rPr lang="ru-RU" dirty="0"/>
              <a:t>Земельный налог;  </a:t>
            </a:r>
          </a:p>
          <a:p>
            <a:r>
              <a:rPr lang="ru-RU" dirty="0"/>
              <a:t>Транспортный налог;  </a:t>
            </a:r>
          </a:p>
          <a:p>
            <a:r>
              <a:rPr lang="ru-RU" dirty="0"/>
              <a:t>Страховые взносы;  </a:t>
            </a:r>
          </a:p>
          <a:p>
            <a:r>
              <a:rPr lang="ru-RU" dirty="0"/>
              <a:t>Взносы на обязательное пенсионное страхование.</a:t>
            </a:r>
          </a:p>
        </p:txBody>
      </p:sp>
    </p:spTree>
    <p:extLst>
      <p:ext uri="{BB962C8B-B14F-4D97-AF65-F5344CB8AC3E}">
        <p14:creationId xmlns:p14="http://schemas.microsoft.com/office/powerpoint/2010/main" val="177632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24" y="381000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286" y="169039"/>
            <a:ext cx="118699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 Прочие постоянные издержки</a:t>
            </a:r>
          </a:p>
          <a:p>
            <a:r>
              <a:rPr lang="ru-RU" dirty="0"/>
              <a:t>Помимо перечисленных выше составляющих, существуют и другие статьи постоянных расходов, характерные для отдельных отраслей экономики или типов предприятий. К таким категориям относятся:  </a:t>
            </a:r>
          </a:p>
          <a:p>
            <a:endParaRPr lang="ru-RU" dirty="0"/>
          </a:p>
          <a:p>
            <a:r>
              <a:rPr lang="ru-RU" dirty="0"/>
              <a:t>Рекламные кампании;  </a:t>
            </a:r>
          </a:p>
          <a:p>
            <a:r>
              <a:rPr lang="ru-RU" dirty="0"/>
              <a:t>Маркетинговые исследования;  </a:t>
            </a:r>
          </a:p>
          <a:p>
            <a:r>
              <a:rPr lang="ru-RU" dirty="0"/>
              <a:t>Лицензионные платежи;  </a:t>
            </a:r>
          </a:p>
          <a:p>
            <a:r>
              <a:rPr lang="ru-RU" dirty="0"/>
              <a:t>Консалтинговые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217945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24" y="381000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180" y="122570"/>
            <a:ext cx="1185116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Методы снижения постоянных издержек.</a:t>
            </a:r>
          </a:p>
          <a:p>
            <a:r>
              <a:rPr lang="ru-RU" dirty="0"/>
              <a:t>Эффективное управление постоянными издержками предполагает разработку мероприятий, позволяющих минимизировать их уровень без ущерба для основной деятельности предприятия. Основными методами сокращения постоянных издержек являются:  </a:t>
            </a:r>
          </a:p>
          <a:p>
            <a:r>
              <a:rPr lang="ru-RU" dirty="0"/>
              <a:t>1. Оптимизация арендных платежей</a:t>
            </a:r>
          </a:p>
          <a:p>
            <a:r>
              <a:rPr lang="ru-RU" dirty="0"/>
              <a:t>Одним из способов уменьшения данной статьи расходов является пересмотр условий договоров аренды. Возможны варианты:  </a:t>
            </a:r>
          </a:p>
          <a:p>
            <a:r>
              <a:rPr lang="ru-RU" dirty="0"/>
              <a:t>Переезд в менее дорогостоящее помещение;  </a:t>
            </a:r>
          </a:p>
          <a:p>
            <a:r>
              <a:rPr lang="ru-RU" dirty="0"/>
              <a:t>Переговоры с владельцем недвижимости о снижении ставок;  </a:t>
            </a:r>
          </a:p>
          <a:p>
            <a:r>
              <a:rPr lang="ru-RU" dirty="0"/>
              <a:t>Использование виртуального офиса вместо физического присутствия. </a:t>
            </a:r>
          </a:p>
          <a:p>
            <a:r>
              <a:rPr lang="ru-RU" dirty="0"/>
              <a:t>2. Автоматизация процессов</a:t>
            </a:r>
          </a:p>
          <a:p>
            <a:r>
              <a:rPr lang="ru-RU" dirty="0"/>
              <a:t>Автоматизация рутинных задач позволяет снизить нагрузку на административный аппарат и уменьшить численность персонала. Применение современных информационных систем способствует повышению производительности и сокращению временных затрат на выполнение стандартных процедур.  </a:t>
            </a:r>
          </a:p>
          <a:p>
            <a:r>
              <a:rPr lang="ru-RU" dirty="0"/>
              <a:t>Авторы указывают на положительный эффект автоматизации в контексте постоянного снижения издержек. Например, внедрение CRM-систем и ERP-решений приводит к экономии на зарплате сотрудников и улучшению качества обслуживания клиентов. </a:t>
            </a:r>
          </a:p>
          <a:p>
            <a:r>
              <a:rPr lang="ru-RU" dirty="0"/>
              <a:t>3. Рационализация налогообложения</a:t>
            </a:r>
          </a:p>
          <a:p>
            <a:r>
              <a:rPr lang="ru-RU" dirty="0"/>
              <a:t>Оптимизация налоговой нагрузки возможна через грамотное применение льгот и специальных режимов налогообложения. Компании могут воспользоваться возможностями, предоставляемыми региональными властями или федеральными органами власти, для снижения своих налоговых обязательств.  </a:t>
            </a:r>
          </a:p>
          <a:p>
            <a:r>
              <a:rPr lang="ru-RU" dirty="0"/>
              <a:t>Эксперты рекомендуют регулярно анализировать законодательство и своевременно реагировать на изменения, позволяющие минимизировать налоговые риски и повысить финансовую устойчивость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03690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24" y="381000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143" y="195872"/>
            <a:ext cx="117578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Повышение </a:t>
            </a:r>
            <a:r>
              <a:rPr lang="ru-RU" dirty="0" err="1"/>
              <a:t>энергоэффективности</a:t>
            </a:r>
            <a:endParaRPr lang="ru-RU" dirty="0"/>
          </a:p>
          <a:p>
            <a:r>
              <a:rPr lang="ru-RU" dirty="0"/>
              <a:t>Использование энергосберегающих технологий и модернизация инженерных сетей способствуют снижению потребления электроэнергии и воды, что положительно сказывается на уровне коммунальных платежей. Инвестиции в современные системы освещения, отопления и вентиляции окупаются за счет экономии на постоянной основе. </a:t>
            </a:r>
            <a:r>
              <a:rPr lang="ru-RU" sz="2000" dirty="0">
                <a:solidFill>
                  <a:srgbClr val="FF0000"/>
                </a:solidFill>
              </a:rPr>
              <a:t>Рекомендации по управлению постоянными издержками</a:t>
            </a:r>
          </a:p>
          <a:p>
            <a:r>
              <a:rPr lang="ru-RU" dirty="0"/>
              <a:t>Чтобы обеспечить эффективное управление постоянными издержками, рекомендуется придерживаться следующих принципов:  </a:t>
            </a:r>
          </a:p>
          <a:p>
            <a:endParaRPr lang="ru-RU" dirty="0"/>
          </a:p>
          <a:p>
            <a:r>
              <a:rPr lang="ru-RU" dirty="0"/>
              <a:t>Регулярный мониторинг рынка недвижимости: Оценивайте возможности переезда в более выгодные локации или переговоры с владельцами текущих помещений.  </a:t>
            </a:r>
          </a:p>
          <a:p>
            <a:r>
              <a:rPr lang="ru-RU" dirty="0"/>
              <a:t>Инвестиции в автоматизацию: Рассмотрите возможность внедрения автоматизированных систем, снижающих зависимость от человеческого ресурса.  </a:t>
            </a:r>
          </a:p>
          <a:p>
            <a:r>
              <a:rPr lang="ru-RU" dirty="0"/>
              <a:t>Оптимизация штатного расписания: Пересматривайте организационную структуру и функционал подразделений, исключая избыточные должности.  </a:t>
            </a:r>
          </a:p>
          <a:p>
            <a:r>
              <a:rPr lang="ru-RU" dirty="0"/>
              <a:t>Энергосбережение: Применяйте технологии, способствующие снижению энергопотребления и коммунальных расходов.  </a:t>
            </a:r>
          </a:p>
          <a:p>
            <a:r>
              <a:rPr lang="ru-RU" dirty="0"/>
              <a:t>Планирование налоговых последствий: Следите за изменениями в законодательстве и используйте доступные льготы и преференции.</a:t>
            </a:r>
          </a:p>
        </p:txBody>
      </p:sp>
    </p:spTree>
    <p:extLst>
      <p:ext uri="{BB962C8B-B14F-4D97-AF65-F5344CB8AC3E}">
        <p14:creationId xmlns:p14="http://schemas.microsoft.com/office/powerpoint/2010/main" val="151828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4F522-F4D4-4CB9-AF64-C7DB8F03F5AA}"/>
              </a:ext>
            </a:extLst>
          </p:cNvPr>
          <p:cNvSpPr txBox="1"/>
          <p:nvPr/>
        </p:nvSpPr>
        <p:spPr>
          <a:xfrm>
            <a:off x="223520" y="154077"/>
            <a:ext cx="118872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Себестоимость продукции представляет </a:t>
            </a:r>
            <a:r>
              <a:rPr lang="ru-RU" sz="2000" dirty="0"/>
              <a:t>собой стоимостную оценку всех ресурсов, затраченных предприятием на ее создание. Она включает материальные ресурсы, трудовые затраты, амортизацию основных средств и прочие производственные расходы.</a:t>
            </a:r>
            <a:r>
              <a:rPr lang="ru-RU" sz="2000" b="1" dirty="0"/>
              <a:t>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Методы расчета себестоимости</a:t>
            </a:r>
          </a:p>
          <a:p>
            <a:r>
              <a:rPr lang="ru-RU" sz="2000" dirty="0"/>
              <a:t>Сопредельный метод применяется в массовом производстве, позаказный — при единичных заказах, нормативный используется для контроля отклонений от стандартов. Выбор метода зависит от специфики производственного процесса и структуры затрат.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Элементы себестоимости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Материальные затраты</a:t>
            </a:r>
            <a:r>
              <a:rPr lang="ru-RU" sz="2000" dirty="0"/>
              <a:t>: сырье, материалы, комплектующие.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Затраты на оплату труда</a:t>
            </a:r>
            <a:r>
              <a:rPr lang="ru-RU" sz="2000" dirty="0"/>
              <a:t>: заработная плата работников, непосредственно занятых производством продукции.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Отчисления на социальные нужды</a:t>
            </a:r>
            <a:r>
              <a:rPr lang="ru-RU" sz="2000" dirty="0"/>
              <a:t>: обязательные взносы во внебюджетные фонды.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Амортизационные отчисления</a:t>
            </a:r>
            <a:r>
              <a:rPr lang="ru-RU" sz="2000" dirty="0"/>
              <a:t>: возмещение износа основных средств.</a:t>
            </a:r>
          </a:p>
          <a:p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Учет издержек важен </a:t>
            </a:r>
            <a:r>
              <a:rPr lang="ru-RU" sz="2000" dirty="0"/>
              <a:t>для эффективного финансового планирования предприятий. Оптимизация постоянных и переменных расходов способствует повышению прибыльности бизнеса. Контроль прямых и косвенных затрат снижает себестоимость продукции, повышая конкурентоспособность. Использование методов сопредельного, позаказного и нормативного расчета обеспечивает точность оценки себестоимости.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60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6" y="24809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011-A026-4495-91BC-C77ECACE08F2}"/>
              </a:ext>
            </a:extLst>
          </p:cNvPr>
          <p:cNvSpPr txBox="1"/>
          <p:nvPr/>
        </p:nvSpPr>
        <p:spPr>
          <a:xfrm>
            <a:off x="1663825" y="364949"/>
            <a:ext cx="8995298" cy="638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Уральский юридический институт МВД России.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7. Трудовые ресурсы предприятий.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x-none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Организация, нормирование и оплата труда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800" dirty="0"/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КАФЕДРА СОЦИАЛЬНО-ЭКОНОМИЧЕСКИХ ДИСЦИПЛИН,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Баженов Сергей Иванович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defTabSz="4572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naukaservis@rambler.ru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8 922-181-40-15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www.b-si.ru</a:t>
            </a: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548680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24315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44A85-767E-4BF6-BFBB-2DEA50E4CDC2}"/>
              </a:ext>
            </a:extLst>
          </p:cNvPr>
          <p:cNvSpPr txBox="1"/>
          <p:nvPr/>
        </p:nvSpPr>
        <p:spPr>
          <a:xfrm>
            <a:off x="538480" y="2197854"/>
            <a:ext cx="114198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Смета затрат </a:t>
            </a:r>
            <a:r>
              <a:rPr lang="ru-RU" sz="2800" dirty="0"/>
              <a:t>представляет собой документ, содержащий расчет планируемых расходов на производство продукции. Она включает материальные затраты, заработную плату работников, амортизацию основных средств, коммунальные платежи и прочие производственные расходы.</a:t>
            </a:r>
          </a:p>
        </p:txBody>
      </p:sp>
    </p:spTree>
    <p:extLst>
      <p:ext uri="{BB962C8B-B14F-4D97-AF65-F5344CB8AC3E}">
        <p14:creationId xmlns:p14="http://schemas.microsoft.com/office/powerpoint/2010/main" val="2622567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24" y="724315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66E63-B177-497F-BDAE-990689D48832}"/>
              </a:ext>
            </a:extLst>
          </p:cNvPr>
          <p:cNvSpPr txBox="1"/>
          <p:nvPr/>
        </p:nvSpPr>
        <p:spPr>
          <a:xfrm>
            <a:off x="260037" y="354983"/>
            <a:ext cx="1199896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Статьи затрат (калькуляция)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Прямые затраты</a:t>
            </a:r>
            <a:r>
              <a:rPr lang="ru-RU" sz="2400" dirty="0">
                <a:solidFill>
                  <a:srgbClr val="00B050"/>
                </a:solidFill>
              </a:rPr>
              <a:t>: </a:t>
            </a:r>
            <a:r>
              <a:rPr lang="ru-RU" sz="2400" dirty="0"/>
              <a:t>непосредственно связанные с производством продукции.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Косвенные затраты</a:t>
            </a:r>
            <a:r>
              <a:rPr lang="ru-RU" sz="2400" dirty="0"/>
              <a:t>: общие расходы предприятия, распределяемые между всеми производственными единицами.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Переменные затраты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зависят от объема выпуска продукции.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Постоянные затраты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остаются неизменными независимо от уровня производства.</a:t>
            </a:r>
          </a:p>
          <a:p>
            <a:r>
              <a:rPr lang="ru-RU" sz="2400" b="1" dirty="0">
                <a:solidFill>
                  <a:srgbClr val="00B0F0"/>
                </a:solidFill>
              </a:rPr>
              <a:t>Сырье и материалы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Определение</a:t>
            </a:r>
            <a:r>
              <a:rPr lang="ru-RU" sz="2400" dirty="0">
                <a:solidFill>
                  <a:srgbClr val="00B050"/>
                </a:solidFill>
              </a:rPr>
              <a:t>: </a:t>
            </a:r>
            <a:r>
              <a:rPr lang="ru-RU" sz="2400" dirty="0"/>
              <a:t>Основные компоненты производственного процесса.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Примеры</a:t>
            </a:r>
            <a:r>
              <a:rPr lang="ru-RU" sz="2400" dirty="0">
                <a:solidFill>
                  <a:srgbClr val="002060"/>
                </a:solidFill>
              </a:rPr>
              <a:t>: </a:t>
            </a:r>
            <a:r>
              <a:rPr lang="ru-RU" sz="2400" dirty="0"/>
              <a:t>Металлы, древесина, химические вещества.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Метод оценки запасов</a:t>
            </a:r>
            <a:r>
              <a:rPr lang="ru-RU" sz="2400" dirty="0">
                <a:solidFill>
                  <a:srgbClr val="002060"/>
                </a:solidFill>
              </a:rPr>
              <a:t>: </a:t>
            </a:r>
            <a:r>
              <a:rPr lang="ru-RU" sz="2400" dirty="0"/>
              <a:t>Средняя стоимость.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Возвратные отходы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Понятие</a:t>
            </a:r>
            <a:r>
              <a:rPr lang="ru-RU" sz="2400" dirty="0">
                <a:solidFill>
                  <a:srgbClr val="00B050"/>
                </a:solidFill>
              </a:rPr>
              <a:t>: </a:t>
            </a:r>
            <a:r>
              <a:rPr lang="ru-RU" sz="2400" dirty="0"/>
              <a:t>Материалы, оставшиеся после производственного процесса, пригодные для повторного использования.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</a:rPr>
              <a:t>Методы учета</a:t>
            </a:r>
            <a:r>
              <a:rPr lang="ru-RU" sz="2400" dirty="0">
                <a:solidFill>
                  <a:srgbClr val="00B050"/>
                </a:solidFill>
              </a:rPr>
              <a:t>: </a:t>
            </a:r>
            <a:r>
              <a:rPr lang="ru-RU" sz="2400" dirty="0"/>
              <a:t>Оценка по рыночной стоимости или цене возможного использования.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Экономическая выгода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r>
              <a:rPr lang="ru-RU" sz="2400" dirty="0"/>
              <a:t>Сокращение затрат на закупку новых ресурсов.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487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49852-0069-4BBC-AB78-724A442F06EC}"/>
              </a:ext>
            </a:extLst>
          </p:cNvPr>
          <p:cNvSpPr txBox="1"/>
          <p:nvPr/>
        </p:nvSpPr>
        <p:spPr>
          <a:xfrm>
            <a:off x="224477" y="261035"/>
            <a:ext cx="1202944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Покупные комплектующие изделия, полуфабрикаты и услуги кооперированных предприятий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Комплектующие изделия составляют значительную часть прямых материальных затрат предприятия.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Услуги сторонних организаций учитываются отдельно как косвенные расходы.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Четкая система учета позволяет минимизировать риски поставок и контролировать качество.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Топливо и энергия на технологические цели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Расходы на топливо и энергию</a:t>
            </a:r>
            <a:r>
              <a:rPr lang="ru-RU" sz="2000" dirty="0">
                <a:solidFill>
                  <a:srgbClr val="7030A0"/>
                </a:solidFill>
              </a:rPr>
              <a:t>: </a:t>
            </a:r>
            <a:r>
              <a:rPr lang="ru-RU" sz="2000" dirty="0"/>
              <a:t>Затраты на электроэнергию, газ, нефть составляют значительную часть издержек предприятия.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Способы оптимизации энергопотребления</a:t>
            </a:r>
            <a:r>
              <a:rPr lang="ru-RU" sz="2000" dirty="0">
                <a:solidFill>
                  <a:srgbClr val="7030A0"/>
                </a:solidFill>
              </a:rPr>
              <a:t>: </a:t>
            </a:r>
            <a:r>
              <a:rPr lang="ru-RU" sz="2000" dirty="0"/>
              <a:t>Установка энергоэффективного оборудования снижает потребление энергии на 15-20%, экономя ресурсы и уменьшая экологическую нагрузку.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Основная и дополнительная заработная плата производственных рабочих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Заработная плата включает оклад, премии, доплаты и компенсации.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Начисление социальных взносов составляет около 30% от фонда оплаты труда.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Расходы на подготовку и освоение производства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Инвестиционные затраты</a:t>
            </a:r>
            <a:r>
              <a:rPr lang="ru-RU" sz="2000" dirty="0">
                <a:solidFill>
                  <a:srgbClr val="00B050"/>
                </a:solidFill>
              </a:rPr>
              <a:t>: </a:t>
            </a:r>
            <a:r>
              <a:rPr lang="ru-RU" sz="2000" dirty="0"/>
              <a:t>включают расходы на приобретение нового оборудования, модернизацию существующих мощностей.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Амортизационные отчисления</a:t>
            </a:r>
            <a:r>
              <a:rPr lang="ru-RU" sz="2000" dirty="0">
                <a:solidFill>
                  <a:srgbClr val="00B050"/>
                </a:solidFill>
              </a:rPr>
              <a:t>: </a:t>
            </a:r>
            <a:r>
              <a:rPr lang="ru-RU" sz="2000" dirty="0"/>
              <a:t>ежегодное списание стоимости основных средств, используемых в производственном процессе.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3908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94E40-91E7-4368-A784-CDBFA6285ACE}"/>
              </a:ext>
            </a:extLst>
          </p:cNvPr>
          <p:cNvSpPr txBox="1"/>
          <p:nvPr/>
        </p:nvSpPr>
        <p:spPr>
          <a:xfrm>
            <a:off x="111760" y="200581"/>
            <a:ext cx="1211072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Общецеховые и общезаводские расходы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Общие расходы цеха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амортизация оборудования, ремонт помещений, освещение, отопление.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Общезаводские расходы</a:t>
            </a:r>
            <a:r>
              <a:rPr lang="ru-RU" sz="2400" dirty="0"/>
              <a:t>: административные, управленческие, маркетинговые издержки.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Порядок распределения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пропорционально прямым расходам, трудоемкости или другим обоснованным критериям.</a:t>
            </a:r>
          </a:p>
          <a:p>
            <a:pPr fontAlgn="base"/>
            <a:r>
              <a:rPr lang="ru-RU" b="1" dirty="0">
                <a:latin typeface="inherit"/>
              </a:rPr>
              <a:t>Методы управления:</a:t>
            </a:r>
            <a:r>
              <a:rPr lang="ru-RU" dirty="0"/>
              <a:t>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Оптимизация структуры управления: сокращение числа уровней иерархии и упрощение организационной структуры.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Расчет себестоимости продукции с применением ABC-метода («</a:t>
            </a:r>
            <a:r>
              <a:rPr lang="ru-RU" dirty="0" err="1"/>
              <a:t>Activity-Based</a:t>
            </a:r>
            <a:r>
              <a:rPr lang="ru-RU" dirty="0"/>
              <a:t> </a:t>
            </a:r>
            <a:r>
              <a:rPr lang="ru-RU" dirty="0" err="1"/>
              <a:t>Costing</a:t>
            </a:r>
            <a:r>
              <a:rPr lang="ru-RU" dirty="0"/>
              <a:t>»).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Централизованное ведение отчетности и учет всех трат.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Внедрение системы бережливого производства («</a:t>
            </a:r>
            <a:r>
              <a:rPr lang="ru-RU" dirty="0" err="1"/>
              <a:t>Lean</a:t>
            </a:r>
            <a:r>
              <a:rPr lang="ru-RU" dirty="0"/>
              <a:t> </a:t>
            </a:r>
            <a:r>
              <a:rPr lang="ru-RU" dirty="0" err="1"/>
              <a:t>Manufacturing</a:t>
            </a:r>
            <a:r>
              <a:rPr lang="ru-RU" dirty="0"/>
              <a:t>»).</a:t>
            </a:r>
          </a:p>
          <a:p>
            <a:pPr fontAlgn="base"/>
            <a:r>
              <a:rPr lang="ru-RU" dirty="0">
                <a:latin typeface="SB Sans Display"/>
              </a:rPr>
              <a:t>2. Общецеховые расходы</a:t>
            </a:r>
          </a:p>
          <a:p>
            <a:pPr fontAlgn="base"/>
            <a:r>
              <a:rPr lang="ru-RU" dirty="0"/>
              <a:t>Расходы, возникшие внутри конкретного цеха, включая заработную плату рабочих, энергию, топливо, сырье и материалы, используемые исключительно для нужд цеха.</a:t>
            </a:r>
          </a:p>
          <a:p>
            <a:pPr fontAlgn="base"/>
            <a:r>
              <a:rPr lang="ru-RU" b="1" dirty="0">
                <a:latin typeface="inherit"/>
              </a:rPr>
              <a:t>Методы управления:</a:t>
            </a:r>
            <a:r>
              <a:rPr lang="ru-RU" dirty="0"/>
              <a:t>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Создание стандартов и регламентаций технологических процессов.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Анализ загрузки оборудования и персонала для выявления неэффективных участков.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Строгий контроль расхода материалов и энергии.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Развитие внутрипроизводственных конкурсов на лучшее экономичное решение.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186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94E40-91E7-4368-A784-CDBFA6285ACE}"/>
              </a:ext>
            </a:extLst>
          </p:cNvPr>
          <p:cNvSpPr txBox="1"/>
          <p:nvPr/>
        </p:nvSpPr>
        <p:spPr>
          <a:xfrm>
            <a:off x="111760" y="200581"/>
            <a:ext cx="1211072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B Sans Display"/>
              </a:rPr>
              <a:t>3. Потери от брака</a:t>
            </a:r>
          </a:p>
          <a:p>
            <a:pPr fontAlgn="base"/>
            <a:r>
              <a:rPr lang="ru-RU" dirty="0"/>
              <a:t>Потери, вызванные некачественными изделиями, неправильной технологией обработки или нарушением технологического цикла.</a:t>
            </a:r>
          </a:p>
          <a:p>
            <a:pPr fontAlgn="base"/>
            <a:r>
              <a:rPr lang="ru-RU" b="1" dirty="0">
                <a:latin typeface="inherit"/>
              </a:rPr>
              <a:t>Методы управления:</a:t>
            </a:r>
            <a:r>
              <a:rPr lang="ru-RU" dirty="0"/>
              <a:t>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Улучшение технического оснащения и внедрение инновационных технологий производства.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Увеличение квалификации работников и обучение новым методикам.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Система внутреннего аудита качества выпускаемых изделий.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Раннее выявление дефектов и быстрая реакция на сбои в процессе изготовления продукции.</a:t>
            </a:r>
          </a:p>
          <a:p>
            <a:pPr fontAlgn="base"/>
            <a:r>
              <a:rPr lang="ru-RU" dirty="0">
                <a:latin typeface="SB Sans Display"/>
              </a:rPr>
              <a:t>4. Прочие производственные расходы</a:t>
            </a:r>
          </a:p>
          <a:p>
            <a:pPr fontAlgn="base"/>
            <a:r>
              <a:rPr lang="ru-RU" dirty="0"/>
              <a:t>Все остальные расходы, связанные с организацией и управлением производственным процессом, такие как содержание подсобных хозяйств, оплата научных исследований и разработок, расходы на подготовку кадров.</a:t>
            </a:r>
          </a:p>
          <a:p>
            <a:pPr fontAlgn="base"/>
            <a:r>
              <a:rPr lang="ru-RU" b="1" dirty="0">
                <a:latin typeface="inherit"/>
              </a:rPr>
              <a:t>Методы управления:</a:t>
            </a:r>
            <a:r>
              <a:rPr lang="ru-RU" dirty="0"/>
              <a:t>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Комплексная оценка целесообразности вложений в проекты, направленные на совершенствование производственного процесса.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Целенаправленное инвестирование в инновационные разработки и патенты. </a:t>
            </a:r>
          </a:p>
          <a:p>
            <a:pPr fontAlgn="base">
              <a:buFont typeface="Arial"/>
              <a:buChar char="•"/>
            </a:pPr>
            <a:r>
              <a:rPr lang="ru-RU" dirty="0"/>
              <a:t>Поддержка мотивации сотрудников через систему поощрений и премирования за инициативу и креативность.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3928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94E40-91E7-4368-A784-CDBFA6285ACE}"/>
              </a:ext>
            </a:extLst>
          </p:cNvPr>
          <p:cNvSpPr txBox="1"/>
          <p:nvPr/>
        </p:nvSpPr>
        <p:spPr>
          <a:xfrm>
            <a:off x="111760" y="200581"/>
            <a:ext cx="121107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5. Внепроизводственные расходы</a:t>
            </a:r>
          </a:p>
          <a:p>
            <a:r>
              <a:rPr lang="ru-RU" dirty="0"/>
              <a:t>Это расходы, которые связаны с реализацией продукции и доведением её до потребителя, такие как транспортные расходы, упаковка, хранение готовой продукции, маркетинг и реклама.</a:t>
            </a:r>
          </a:p>
          <a:p>
            <a:endParaRPr lang="ru-RU" dirty="0"/>
          </a:p>
          <a:p>
            <a:r>
              <a:rPr lang="ru-RU" dirty="0"/>
              <a:t>Методы управления:  </a:t>
            </a:r>
          </a:p>
          <a:p>
            <a:r>
              <a:rPr lang="ru-RU" dirty="0"/>
              <a:t>Выбор оптимальной стратегии доставки товаров потребителям.  </a:t>
            </a:r>
          </a:p>
          <a:p>
            <a:r>
              <a:rPr lang="ru-RU" dirty="0"/>
              <a:t>Согласование тарифов и условий перевозки с транспортными компаниями.  </a:t>
            </a:r>
          </a:p>
          <a:p>
            <a:r>
              <a:rPr lang="ru-RU" dirty="0"/>
              <a:t>Применение прогрессивных форм рекламы и продвижения товаров.  </a:t>
            </a:r>
          </a:p>
          <a:p>
            <a:r>
              <a:rPr lang="ru-RU" dirty="0"/>
              <a:t>Интерактивное взаимодействие с покупателями посредством социальных медиа и обратной связи.</a:t>
            </a:r>
          </a:p>
          <a:p>
            <a:endParaRPr lang="ru-RU" dirty="0"/>
          </a:p>
          <a:p>
            <a:r>
              <a:rPr lang="ru-RU" dirty="0"/>
              <a:t>Итоговые выводы</a:t>
            </a:r>
          </a:p>
          <a:p>
            <a:r>
              <a:rPr lang="ru-RU" dirty="0"/>
              <a:t>Методы управления различными группами расходов нацелены на повышение общей эффективности производства и минимизацию потерь. Комплексный подход подразумевает использование современных технологий, постоянное совершенствование внутренних процессов и мотивацию сотрудников на достижение наилучших результатов. Эти шаги позволят стабильно развиваться предприятию и сохранять высокую конкурентоспособность на рынке.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2193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C936F-4670-4471-8010-86E882640123}"/>
              </a:ext>
            </a:extLst>
          </p:cNvPr>
          <p:cNvSpPr txBox="1"/>
          <p:nvPr/>
        </p:nvSpPr>
        <p:spPr>
          <a:xfrm>
            <a:off x="407357" y="354983"/>
            <a:ext cx="1166368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Смета затрат — группировка по экономическим элементам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/>
              <a:t>Повышает точность планирования</a:t>
            </a:r>
            <a:r>
              <a:rPr lang="ru-RU" sz="2800" dirty="0"/>
              <a:t>: Позволяет точнее определять затраты и формировать реалистичный бюджет.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/>
              <a:t>Оптимизирует управление ресурсами</a:t>
            </a:r>
            <a:r>
              <a:rPr lang="ru-RU" sz="2800" dirty="0"/>
              <a:t>: Помогает эффективно распределять материальные и финансовые ресурсы предприятия.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/>
              <a:t>Улучшает контроль расходов</a:t>
            </a:r>
            <a:r>
              <a:rPr lang="ru-RU" sz="2800" dirty="0"/>
              <a:t>: Обеспечивает возможность оперативного выявления отклонений и принятия мер по их устранению.</a:t>
            </a:r>
          </a:p>
          <a:p>
            <a:endParaRPr lang="ru-RU" sz="2800" dirty="0"/>
          </a:p>
          <a:p>
            <a:r>
              <a:rPr lang="ru-RU" sz="2800" dirty="0"/>
              <a:t>Правильная организация учета затрат обеспечивает точность планирования и контроль расходов. Регулярный мониторинг позволяет своевременно выявлять отклонения и оптимизировать использование ресурсов. Эффективное калькулирование достигается путем внедрения современных методов анализа и автоматизации процессов.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6804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C936F-4670-4471-8010-86E882640123}"/>
              </a:ext>
            </a:extLst>
          </p:cNvPr>
          <p:cNvSpPr txBox="1"/>
          <p:nvPr/>
        </p:nvSpPr>
        <p:spPr>
          <a:xfrm>
            <a:off x="407357" y="354983"/>
            <a:ext cx="11663680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Вопросы к теме № 8.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1.Что такое издержки производства и их экономическая сущность?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2.Какие существуют виды издержек предприятия?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3.Как классифицируются издержки по отношению к объёму производства?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4.Что представляет собой себестоимость продукции?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5.Какие элементы входят в состав себестоимости?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6.Как формируется смета затрат на производство?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7.В чём заключается стоимостная оценка затрат?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8.Какие факторы влияют на уровень себестоимости?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9.Как учитываются затраты на сырьё и материалы?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10.Как формируется основная заработная плата производственных рабочих?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11.Как рассчитываются отчисления на социальные нужды?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12.Какие существуют системы оплаты труда?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13.Как учитываются расходы на подготовку и освоение производства?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14.Что входит в расходы на содержание и эксплуатацию оборудования?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15.Как формируются общецеховые расходы?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16.В чём особенность общезаводских расходов?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17.Как учитываются потери от брака?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18.Что относится к прочим производственным расходам?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19.Как формируются внепроизводственные расходы?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20.Какие существуют методы калькуляции себестоимости?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21.Какие существуют методы составления сметы затрат?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22.Как производится калькулирование себестоимости по статьям затрат?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23.Какие существуют методы калькулирования?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24.Как определяется цеховая себестоимость?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25.Как рассчитывается производственная себестоимость?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26.Как формируется полная себестоимость продукции?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27.Как проводится анализ структуры затрат?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28.Какие существуют способы оптимизации затрат?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29.Как осуществляется контроль затрат на предприятии?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>
                <a:latin typeface="-apple-system"/>
              </a:rPr>
              <a:t>30.Какие факторы влияют на снижение себестоимости?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2884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6" y="24809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011-A026-4495-91BC-C77ECACE08F2}"/>
              </a:ext>
            </a:extLst>
          </p:cNvPr>
          <p:cNvSpPr txBox="1"/>
          <p:nvPr/>
        </p:nvSpPr>
        <p:spPr>
          <a:xfrm>
            <a:off x="0" y="364949"/>
            <a:ext cx="12191999" cy="616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Уральский юридический институт МВД России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 развития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основы планирования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производственной деятельности предприятий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КАФЕДРА СОЦИАЛЬНО-ЭКОНОМИЧЕСКИХ ДИСЦИПЛИН,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Баженов Сергей Иванович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defTabSz="4572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naukaservis@rambler.ru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8 922-181-40-15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www.b-si.ru</a:t>
            </a: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29" y="364949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33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6955C-EC74-46C0-B6AD-57E41E6BFBAA}"/>
              </a:ext>
            </a:extLst>
          </p:cNvPr>
          <p:cNvSpPr txBox="1"/>
          <p:nvPr/>
        </p:nvSpPr>
        <p:spPr>
          <a:xfrm>
            <a:off x="335280" y="407017"/>
            <a:ext cx="1174496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Основные элементы стратегии предприятия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Определение миссии и видения</a:t>
            </a:r>
            <a:r>
              <a:rPr lang="ru-RU" sz="2400" dirty="0"/>
              <a:t>: Формулировка долгосрочных задач и направления развития.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Анализ внешней среды</a:t>
            </a:r>
            <a:r>
              <a:rPr lang="ru-RU" sz="2400" dirty="0"/>
              <a:t>: Исследование рыночных условий, конкурентов, законодательных норм и экономических факторов.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Оценка внутренних ресурсов</a:t>
            </a:r>
            <a:r>
              <a:rPr lang="ru-RU" sz="2400" dirty="0"/>
              <a:t>: Анализ сильных сторон, слабостей, компетенций персонала и инфраструктуры.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Постановка стратегических целей</a:t>
            </a:r>
            <a:r>
              <a:rPr lang="ru-RU" sz="2400" dirty="0"/>
              <a:t>: Установление конкретных показателей эффективности.</a:t>
            </a:r>
          </a:p>
          <a:p>
            <a:endParaRPr lang="ru-RU" sz="2400" b="1" dirty="0"/>
          </a:p>
          <a:p>
            <a:r>
              <a:rPr lang="ru-RU" sz="2800" b="1" dirty="0">
                <a:solidFill>
                  <a:srgbClr val="C00000"/>
                </a:solidFill>
              </a:rPr>
              <a:t>Этапы стратегического планирования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Анализ текущего состояния предприятия выявляет сильные и слабые стороны.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Прогнозирование будущего рынка определяет потенциальные возможности роста.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Выбор направлений развития формирует долгосрочную стратегию компании.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Разработка плана действий обеспечивает реализацию поставленных целей.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777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24" y="381000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A96D5-73F3-46D2-9D75-555D95538EFE}"/>
              </a:ext>
            </a:extLst>
          </p:cNvPr>
          <p:cNvSpPr txBox="1"/>
          <p:nvPr/>
        </p:nvSpPr>
        <p:spPr>
          <a:xfrm>
            <a:off x="111760" y="254000"/>
            <a:ext cx="11684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Трудовые ресурсы предприятия </a:t>
            </a:r>
            <a:r>
              <a:rPr lang="ru-RU" sz="2400" dirty="0">
                <a:effectLst/>
                <a:latin typeface="Times New Roman" panose="02020603050405020304" pitchFamily="18" charset="0"/>
              </a:rPr>
              <a:t>включают совокупность физических лиц, обладающих </a:t>
            </a:r>
            <a:r>
              <a:rPr lang="ru-RU" sz="2400" dirty="0"/>
              <a:t>необходимыми знаниями и навыками для выполнения производственных задач</a:t>
            </a:r>
            <a:r>
              <a:rPr lang="ru-RU" sz="2400" dirty="0">
                <a:solidFill>
                  <a:srgbClr val="7030A0"/>
                </a:solidFill>
              </a:rPr>
              <a:t>. Они классифицируются </a:t>
            </a:r>
            <a:r>
              <a:rPr lang="ru-RU" sz="2400" dirty="0"/>
              <a:t>по уровню квалификации, возрасту, стажу работы и занимаемой должности. </a:t>
            </a:r>
            <a:r>
              <a:rPr lang="ru-RU" sz="2400" dirty="0">
                <a:solidFill>
                  <a:srgbClr val="7030A0"/>
                </a:solidFill>
              </a:rPr>
              <a:t>Разделение на управленческий персонал</a:t>
            </a:r>
            <a:r>
              <a:rPr lang="ru-RU" sz="2400" dirty="0"/>
              <a:t>, специалистов и рабочих позволяет эффективно организовать производственный процесс.</a:t>
            </a:r>
            <a:r>
              <a:rPr lang="ru-RU" sz="2400" b="1" dirty="0"/>
              <a:t>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Анализ структуры и динамики трудовых ресурсов.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Используются методы </a:t>
            </a:r>
            <a:r>
              <a:rPr lang="ru-RU" sz="2400" dirty="0"/>
              <a:t>прямого учета и статистических наблюдений для определения точной численности персонала.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Возрастная структура </a:t>
            </a:r>
            <a:r>
              <a:rPr lang="ru-RU" sz="2400" dirty="0"/>
              <a:t>анализируется путем разделения сотрудников на категории: молодежь, средний возраст, предпенсионный возраст.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Уровень квалификации </a:t>
            </a:r>
            <a:r>
              <a:rPr lang="ru-RU" sz="2400" dirty="0"/>
              <a:t>оценивается через аттестационные процедуры, сертификацию и профессиональное обучение.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Эффективность использования трудовых ресурсов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Производительность труда </a:t>
            </a:r>
            <a:r>
              <a:rPr lang="ru-RU" sz="2400" dirty="0"/>
              <a:t>выросла на 15% благодаря внедрению новых технологий.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Качественное обучение </a:t>
            </a:r>
            <a:r>
              <a:rPr lang="ru-RU" sz="2400" dirty="0"/>
              <a:t>повышает квалификацию сотрудников на 20%, увеличивая производительность.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Оптимизация рабочих процессов </a:t>
            </a:r>
            <a:r>
              <a:rPr lang="ru-RU" sz="2400" dirty="0"/>
              <a:t>сокращает простои оборудования на 10%, повышая общую эффективность.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12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B2CAA-0044-4768-96A3-67009A4A460F}"/>
              </a:ext>
            </a:extLst>
          </p:cNvPr>
          <p:cNvSpPr txBox="1"/>
          <p:nvPr/>
        </p:nvSpPr>
        <p:spPr>
          <a:xfrm>
            <a:off x="285437" y="354983"/>
            <a:ext cx="1190752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Постановка стратегических целей</a:t>
            </a:r>
          </a:p>
          <a:p>
            <a:r>
              <a:rPr lang="ru-RU" sz="2000" dirty="0"/>
              <a:t>Постановка стратегических целей включает определение ключевых составляющих стратегического плана, таких как экономическая и функциональная стратегии. Экономическая стратегия направлена на максимизацию прибыли и минимизацию рисков, функциональные стратегии определяют пути достижения конкурентоспособности. Факторы выбора включают анализ внешних условий, оценку внутренней готовности и ресурсы организации.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Производственное планирование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Планирование объемов выпуска</a:t>
            </a:r>
            <a:r>
              <a:rPr lang="ru-RU" sz="2000" dirty="0"/>
              <a:t>: определение оптимального количества производимой продукции исходя из спроса.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Оптимизация производственных мощностей</a:t>
            </a:r>
            <a:r>
              <a:rPr lang="ru-RU" sz="2000" dirty="0"/>
              <a:t>: повышение эффективности оборудования и процессов для снижения издержек.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Управление запасами</a:t>
            </a:r>
            <a:r>
              <a:rPr lang="ru-RU" sz="2000" dirty="0"/>
              <a:t>: обеспечение необходимого уровня запасов сырья и материалов для бесперебойного производства.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Финансовое планирование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бюджетов доходов и расходов обеспечивает прозрачное распределение финансовых потоков.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Эффективное налоговое планирование минимизирует налоговые обязательства.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Инвестиционная деятельность направлена на повышение капитализации.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625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B668D-6EBB-41D7-8353-C921D674968E}"/>
              </a:ext>
            </a:extLst>
          </p:cNvPr>
          <p:cNvSpPr txBox="1"/>
          <p:nvPr/>
        </p:nvSpPr>
        <p:spPr>
          <a:xfrm>
            <a:off x="162560" y="354983"/>
            <a:ext cx="1191768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Капиталовложения и инвестиции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Долгосрочные инвестиционные программы включают модернизацию оборудования и внедрение новых технологий.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Обоснование инвестиций основывается на анализе финансовых показателей и оценке экономической эффективности.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Финансовые риски связаны с колебаниями рыночных условий и неопределенностью будущих доходов.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Мониторинг и контроль исполнения планов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Эффективная система мониторинга обеспечивает регулярное отслеживание ключевых показателей.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Регулярный анализ отклонений позволяет своевременно выявлять проблемы и корректировать стратегию.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Принятие обоснованных управленческих решений повышает конкурентоспособность предприятия.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002060"/>
                </a:solidFill>
              </a:rPr>
              <a:t>Стратегический подход является ключевым фактором успеха любого предприятия. Постоянное обновление планов позволяет адаптироваться к изменениям внешней среды и достигать поставленных целей. Интеграция финансового и производственного планирования обеспечивает сбалансированное развитие компании.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5201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38824"/>
            <a:ext cx="1211072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                   </a:t>
            </a:r>
            <a:r>
              <a:rPr lang="ru-RU" sz="2400" dirty="0">
                <a:solidFill>
                  <a:srgbClr val="FF0000"/>
                </a:solidFill>
              </a:rPr>
              <a:t>Принципы управления предприятием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                   </a:t>
            </a:r>
            <a:r>
              <a:rPr lang="ru-RU" sz="2400" dirty="0">
                <a:solidFill>
                  <a:srgbClr val="00B050"/>
                </a:solidFill>
              </a:rPr>
              <a:t>Производственные ресурсы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Определение понятий</a:t>
            </a:r>
            <a:r>
              <a:rPr lang="ru-RU" sz="2000" dirty="0"/>
              <a:t>: производственные ресурсы включают материальные активы, оборудование, технологии и рабочую силу.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Эффективность использования</a:t>
            </a:r>
            <a:r>
              <a:rPr lang="ru-RU" sz="2000" dirty="0"/>
              <a:t>: анализ загрузки оборудования, сокращение простоев, повышение производительности труда повышают общую эффективность предприятия.</a:t>
            </a:r>
          </a:p>
          <a:p>
            <a:pPr>
              <a:buFont typeface="Arial"/>
              <a:buChar char="•"/>
            </a:pPr>
            <a:r>
              <a:rPr lang="ru-RU" sz="2000" b="1" dirty="0"/>
              <a:t>Методы оптимизации</a:t>
            </a:r>
            <a:r>
              <a:rPr lang="ru-RU" sz="2000" dirty="0"/>
              <a:t>: внедрение современных технологий, автоматизация процессов, обучение персонала позволяют оптимизировать использование ресурсов. </a:t>
            </a:r>
          </a:p>
          <a:p>
            <a:r>
              <a:rPr lang="ru-RU" sz="2000" dirty="0"/>
              <a:t>                                                                      Доходы и расходы</a:t>
            </a:r>
          </a:p>
          <a:p>
            <a:r>
              <a:rPr lang="ru-RU" sz="2000" dirty="0"/>
              <a:t>Анализ структуры доходов: выявление основных источников прибыли, оценка динамики изменений.</a:t>
            </a:r>
          </a:p>
          <a:p>
            <a:r>
              <a:rPr lang="ru-RU" sz="2000" dirty="0"/>
              <a:t> Управление расходами: оптимизация затрат, снижение издержек, повышение рентабельности. </a:t>
            </a:r>
          </a:p>
          <a:p>
            <a:r>
              <a:rPr lang="ru-RU" sz="2000" dirty="0"/>
              <a:t>Бюджетирование: разработка бюджетов, контроль исполнения, анализ отклонений.</a:t>
            </a:r>
          </a:p>
          <a:p>
            <a:r>
              <a:rPr lang="ru-RU" sz="2000" dirty="0"/>
              <a:t>                                                                     Финансовая деятельность</a:t>
            </a:r>
          </a:p>
          <a:p>
            <a:r>
              <a:rPr lang="ru-RU" sz="2000" dirty="0"/>
              <a:t>Ключевые финансовые коэффициенты отражают рентабельность, ликвидность и финансовую устойчивость предприятия.</a:t>
            </a:r>
          </a:p>
          <a:p>
            <a:r>
              <a:rPr lang="ru-RU" sz="2000" dirty="0"/>
              <a:t>Использование кредитных линий, облигаций и акций обеспечивает привлечение средств для развития бизнеса.</a:t>
            </a:r>
          </a:p>
          <a:p>
            <a:r>
              <a:rPr lang="ru-RU" sz="2000" dirty="0"/>
              <a:t>Применение сценарного анализа позволяет минимизировать риски и повысить точность прогнозов.</a:t>
            </a:r>
          </a:p>
        </p:txBody>
      </p:sp>
    </p:spTree>
    <p:extLst>
      <p:ext uri="{BB962C8B-B14F-4D97-AF65-F5344CB8AC3E}">
        <p14:creationId xmlns:p14="http://schemas.microsoft.com/office/powerpoint/2010/main" val="4218924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925" y="207836"/>
            <a:ext cx="119353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                                                   </a:t>
            </a:r>
            <a:r>
              <a:rPr lang="ru-RU" sz="3200" dirty="0">
                <a:solidFill>
                  <a:srgbClr val="C00000"/>
                </a:solidFill>
              </a:rPr>
              <a:t>Инвестиционная деятельность</a:t>
            </a:r>
          </a:p>
          <a:p>
            <a:r>
              <a:rPr lang="ru-RU" sz="2800" dirty="0"/>
              <a:t>Инвестиции — долгосрочные финансовые вложения в развитие бизнеса.</a:t>
            </a:r>
          </a:p>
          <a:p>
            <a:endParaRPr lang="ru-RU" sz="2800" dirty="0"/>
          </a:p>
          <a:p>
            <a:r>
              <a:rPr lang="ru-RU" sz="2800" dirty="0"/>
              <a:t>Этапы внедрения инноваций: анализ потребностей рынка, разработка концепции, тестирование прототипа, коммерциализация продукта.</a:t>
            </a:r>
          </a:p>
          <a:p>
            <a:r>
              <a:rPr lang="ru-RU" sz="2800" dirty="0"/>
              <a:t>Примеры успешных инновационных решений: создание энергосберегающих материалов снизило затраты на электроэнергию.</a:t>
            </a:r>
          </a:p>
          <a:p>
            <a:r>
              <a:rPr lang="ru-RU" sz="2800" dirty="0"/>
              <a:t> Социальные вопросы</a:t>
            </a:r>
          </a:p>
          <a:p>
            <a:r>
              <a:rPr lang="ru-RU" sz="2800" dirty="0"/>
              <a:t>Корпоративная социальная ответственность: внедрение этических норм и экологических стандартов повышает имидж компании.</a:t>
            </a:r>
          </a:p>
          <a:p>
            <a:r>
              <a:rPr lang="ru-RU" sz="2800" dirty="0"/>
              <a:t>Социальные программы предприятий: поддержка сотрудников, благотворительность укрепляют доверие потребителей и партнеров.</a:t>
            </a:r>
          </a:p>
          <a:p>
            <a:r>
              <a:rPr lang="ru-RU" sz="2800" dirty="0"/>
              <a:t>Влияние социальной политики на эффективность: вовлеченность персонала, снижение текучести кадров способствуют росту производительности.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686114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1665" y="130198"/>
            <a:ext cx="118818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Капитальные вложения</a:t>
            </a:r>
          </a:p>
          <a:p>
            <a:endParaRPr lang="ru-RU" sz="2400" dirty="0"/>
          </a:p>
          <a:p>
            <a:r>
              <a:rPr lang="ru-RU" sz="2400" dirty="0"/>
              <a:t>Цель: Увеличить производственные мощности и повысить конкурентоспособность.</a:t>
            </a:r>
          </a:p>
          <a:p>
            <a:r>
              <a:rPr lang="ru-RU" sz="2400" dirty="0"/>
              <a:t>Задачи: Модернизация оборудования, строительство новых объектов, внедрение современных технологий.</a:t>
            </a:r>
          </a:p>
          <a:p>
            <a:r>
              <a:rPr lang="ru-RU" sz="2400" dirty="0"/>
              <a:t>Формы финансирования: Собственные средства, кредиты, лизинг, государственные субсидии.</a:t>
            </a:r>
          </a:p>
          <a:p>
            <a:r>
              <a:rPr lang="ru-RU" sz="2400" dirty="0"/>
              <a:t>Методы контроля: Мониторинг исполнения планов, анализ окупаемости, оценка рисков. </a:t>
            </a:r>
          </a:p>
          <a:p>
            <a:r>
              <a:rPr lang="ru-RU" dirty="0"/>
              <a:t>                                                                                             </a:t>
            </a: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760" y="539649"/>
            <a:ext cx="11881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dirty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3600" dirty="0">
                <a:solidFill>
                  <a:srgbClr val="FF0000"/>
                </a:solidFill>
              </a:rPr>
              <a:t>Оптимизация налогообложения.</a:t>
            </a:r>
          </a:p>
          <a:p>
            <a:r>
              <a:rPr lang="ru-RU" sz="2400" dirty="0"/>
              <a:t>Налоговая нагрузка: Анализ влияния налоговой нагрузки на финансовое состояние предприятия.</a:t>
            </a:r>
          </a:p>
          <a:p>
            <a:r>
              <a:rPr lang="ru-RU" sz="2400" dirty="0"/>
              <a:t>Оптимизационные стратегии: Разработка эффективных методов снижения налоговых платежей, легальное использование льгот и вычетов.</a:t>
            </a:r>
          </a:p>
          <a:p>
            <a:r>
              <a:rPr lang="ru-RU" sz="2400" dirty="0"/>
              <a:t>Законодательство и нормативные акты: Постоянное отслеживание изменений налогового законодательства для минимизации рисков.</a:t>
            </a:r>
          </a:p>
        </p:txBody>
      </p:sp>
    </p:spTree>
    <p:extLst>
      <p:ext uri="{BB962C8B-B14F-4D97-AF65-F5344CB8AC3E}">
        <p14:creationId xmlns:p14="http://schemas.microsoft.com/office/powerpoint/2010/main" val="1673162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3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36" y="276847"/>
            <a:ext cx="1211072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      Повышение конкурентоспособности.</a:t>
            </a:r>
          </a:p>
          <a:p>
            <a:r>
              <a:rPr lang="ru-RU" sz="2800" b="1" dirty="0"/>
              <a:t>Факторы конкурентоспособности</a:t>
            </a:r>
            <a:r>
              <a:rPr lang="ru-RU" sz="2800" dirty="0"/>
              <a:t>: Уровень качества продукции, ценовая политика, репутация бренда.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Маркетинговые стратегии</a:t>
            </a:r>
            <a:r>
              <a:rPr lang="ru-RU" sz="2800" dirty="0"/>
              <a:t>: Исследование рынка, сегментация потребителей, продвижение товаров и услуг.</a:t>
            </a:r>
          </a:p>
          <a:p>
            <a:r>
              <a:rPr lang="ru-RU" sz="2800" b="1" dirty="0"/>
              <a:t>Качество продукции и услуг</a:t>
            </a:r>
            <a:r>
              <a:rPr lang="ru-RU" sz="2800" dirty="0"/>
              <a:t>: Сертификация ISO, улучшение процессов, обратная связь клиентов.</a:t>
            </a:r>
            <a:r>
              <a:rPr lang="ru-RU" sz="2800" b="1" dirty="0"/>
              <a:t>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Итоги и рекомендации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.</a:t>
            </a:r>
            <a:r>
              <a:rPr lang="ru-RU" sz="2800" dirty="0"/>
              <a:t>Проведен анализ основных направлений деятельности предприятия.</a:t>
            </a:r>
          </a:p>
          <a:p>
            <a:pPr>
              <a:buFont typeface="Arial"/>
              <a:buChar char="•"/>
            </a:pPr>
            <a:r>
              <a:rPr lang="ru-RU" sz="2800" dirty="0"/>
              <a:t>Определены стратегические цели повышения эффективности.</a:t>
            </a:r>
          </a:p>
          <a:p>
            <a:pPr>
              <a:buFont typeface="Arial"/>
              <a:buChar char="•"/>
            </a:pPr>
            <a:r>
              <a:rPr lang="ru-RU" sz="2800" dirty="0"/>
              <a:t>Разработаны рекомендации по совершенствованию финансовой, инвестиционной и инновационной деятельности.</a:t>
            </a:r>
          </a:p>
          <a:p>
            <a:pPr>
              <a:buFont typeface="Arial"/>
              <a:buChar char="•"/>
            </a:pPr>
            <a:r>
              <a:rPr lang="ru-RU" sz="2800" dirty="0"/>
              <a:t>Представлены меры по повышению конкурентоспособности и снижению налоговой нагрузки.</a:t>
            </a:r>
          </a:p>
          <a:p>
            <a:endParaRPr lang="ru-RU" b="1" dirty="0"/>
          </a:p>
          <a:p>
            <a:pPr>
              <a:buFont typeface="Arial"/>
              <a:buChar char="•"/>
            </a:pP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8900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6649" y="131694"/>
            <a:ext cx="11933591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</a:t>
            </a:r>
            <a:r>
              <a:rPr lang="ru-RU" sz="2800" b="1" dirty="0">
                <a:solidFill>
                  <a:srgbClr val="7030A0"/>
                </a:solidFill>
              </a:rPr>
              <a:t>Экстенсивные факторы социальной стратегии.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Демографические изменения</a:t>
            </a:r>
            <a:r>
              <a:rPr lang="ru-RU" sz="2400" dirty="0"/>
              <a:t>: Старение населения увеличивает спрос на социальные услуги и товары.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Географическое расширение рынков</a:t>
            </a:r>
            <a:r>
              <a:rPr lang="ru-RU" sz="2400" dirty="0"/>
              <a:t>: Освоение новых регионов открывает дополнительные возможности для роста.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Увеличение производственных мощностей</a:t>
            </a:r>
            <a:r>
              <a:rPr lang="ru-RU" sz="2400" dirty="0"/>
              <a:t>: Новые заводы повышают объем выпускаемой продукции на 20%.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Рост численности персонала</a:t>
            </a:r>
            <a:r>
              <a:rPr lang="ru-RU" sz="2400" dirty="0"/>
              <a:t>: Набор дополнительных специалистов улучшает качество обслуживания клиентов.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Интенсивные факторы социальной стратегии.</a:t>
            </a:r>
          </a:p>
          <a:p>
            <a:r>
              <a:rPr lang="ru-RU" sz="2400" b="1" dirty="0"/>
              <a:t>Повышение квалификации сотрудников</a:t>
            </a:r>
            <a:r>
              <a:rPr lang="ru-RU" sz="2400" dirty="0"/>
              <a:t>: Обучение и развитие персонала повышают производительность труда и конкурентоспособность.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Инновационные технологии производства</a:t>
            </a:r>
            <a:r>
              <a:rPr lang="ru-RU" sz="2400" dirty="0"/>
              <a:t>: Внедрение новых технологий увеличивает эффективность и качество выпускаемой продукции.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Улучшение качества продукции</a:t>
            </a:r>
            <a:r>
              <a:rPr lang="ru-RU" sz="2400" dirty="0"/>
              <a:t>: Постоянное совершенствование продуктов удовлетворяет потребности клиентов и укрепляет позиции бренда.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Оптимизация бизнес-процессов</a:t>
            </a:r>
            <a:r>
              <a:rPr lang="ru-RU" sz="2400" dirty="0"/>
              <a:t>: Автоматизация процессов снижает издержки и повышает операционную эффективность.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8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39" y="0"/>
            <a:ext cx="12110721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 Этапы разработки социальной стратегии</a:t>
            </a:r>
            <a:r>
              <a:rPr lang="ru-RU" b="1" dirty="0"/>
              <a:t>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Анализ внешней среды</a:t>
            </a:r>
            <a:r>
              <a:rPr lang="ru-RU" sz="2400" dirty="0"/>
              <a:t>: изучение политических, экономических, социальных и технологических факторов.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Оценка внутренних ресурсов организации</a:t>
            </a:r>
            <a:r>
              <a:rPr lang="ru-RU" sz="2400" dirty="0"/>
              <a:t>: определение сильных и слабых сторон компании.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Постановка стратегических целей</a:t>
            </a:r>
            <a:r>
              <a:rPr lang="ru-RU" sz="2400" dirty="0"/>
              <a:t>: формирование четких, достижимых и измеримых целей.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Разработка плана действий</a:t>
            </a:r>
            <a:r>
              <a:rPr lang="ru-RU" sz="2400" dirty="0"/>
              <a:t>: создание конкретных шагов для достижения поставленных целей.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 Инструменты реализации социальной </a:t>
            </a:r>
            <a:r>
              <a:rPr lang="ru-RU" sz="3200" b="1" dirty="0" err="1">
                <a:solidFill>
                  <a:srgbClr val="C00000"/>
                </a:solidFill>
              </a:rPr>
              <a:t>стра</a:t>
            </a:r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sz="2400" b="1" dirty="0"/>
              <a:t>Программы корпоративной ответственности</a:t>
            </a:r>
            <a:r>
              <a:rPr lang="ru-RU" sz="2400" dirty="0"/>
              <a:t>: внедрение инициатив, направленных на улучшение условий труда и повышение удовлетворенности сотрудников.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Социальные инвестиции</a:t>
            </a:r>
            <a:r>
              <a:rPr lang="ru-RU" sz="2400" dirty="0"/>
              <a:t>: финансирование образовательных программ, здравоохранения и инфраструктуры в регионах присутствия компаний.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Партнерство с НКО</a:t>
            </a:r>
            <a:r>
              <a:rPr lang="ru-RU" sz="2400" dirty="0"/>
              <a:t>: сотрудничество с некоммерческими организациями для решения социально значимых проблем.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Поддержка местных сообществ</a:t>
            </a:r>
            <a:r>
              <a:rPr lang="ru-RU" sz="2400" dirty="0"/>
              <a:t>: реализация мероприятий, способствующих развитию территорий проживания работников предприятия.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1979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399" y="207836"/>
            <a:ext cx="1211072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3200" dirty="0">
                <a:solidFill>
                  <a:srgbClr val="7030A0"/>
                </a:solidFill>
              </a:rPr>
              <a:t>Эффективная социальная стратегия учитывает как экстенсивные (демография, рынки), так и интенсивные (инновации, качество) факторы.</a:t>
            </a:r>
          </a:p>
          <a:p>
            <a:pPr>
              <a:buFont typeface="Arial"/>
              <a:buChar char="•"/>
            </a:pPr>
            <a:r>
              <a:rPr lang="ru-RU" sz="3200" dirty="0">
                <a:solidFill>
                  <a:srgbClr val="7030A0"/>
                </a:solidFill>
              </a:rPr>
              <a:t>Регулярное проведение маркетинговых исследований повышает точность принимаемых решений на 25%.</a:t>
            </a:r>
          </a:p>
          <a:p>
            <a:pPr>
              <a:buFont typeface="Arial"/>
              <a:buChar char="•"/>
            </a:pPr>
            <a:r>
              <a:rPr lang="ru-RU" sz="3200" dirty="0">
                <a:solidFill>
                  <a:srgbClr val="7030A0"/>
                </a:solidFill>
              </a:rPr>
              <a:t>Современные методы стратегического планирования обеспечивают гибкость и адаптивность компаний к изменениям рынка.</a:t>
            </a:r>
          </a:p>
          <a:p>
            <a:pPr>
              <a:buFont typeface="Arial"/>
              <a:buChar char="•"/>
            </a:pPr>
            <a:r>
              <a:rPr lang="ru-RU" sz="3200" dirty="0">
                <a:solidFill>
                  <a:srgbClr val="7030A0"/>
                </a:solidFill>
              </a:rPr>
              <a:t>Бизнес должен активно участвовать в решении социальных задач, укрепляя доверие общества.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2604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12946"/>
            <a:ext cx="11998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                               Основные элементы схемы целей и задач</a:t>
            </a:r>
          </a:p>
          <a:p>
            <a:pPr>
              <a:buFont typeface="Arial"/>
              <a:buChar char="•"/>
            </a:pPr>
            <a:r>
              <a:rPr lang="ru-RU" sz="2400" dirty="0"/>
              <a:t>Определение стратегических направлений обеспечивает понимание ключевых путей развития.</a:t>
            </a:r>
          </a:p>
          <a:p>
            <a:pPr>
              <a:buFont typeface="Arial"/>
              <a:buChar char="•"/>
            </a:pPr>
            <a:r>
              <a:rPr lang="ru-RU" sz="2400" dirty="0"/>
              <a:t>Постановка долгосрочных целей создает ориентиры для будущих достижений.</a:t>
            </a:r>
          </a:p>
          <a:p>
            <a:pPr>
              <a:buFont typeface="Arial"/>
              <a:buChar char="•"/>
            </a:pPr>
            <a:r>
              <a:rPr lang="ru-RU" sz="2400" dirty="0"/>
              <a:t>Выделение промежуточных задач позволяет эффективно распределять ресурсы.</a:t>
            </a:r>
          </a:p>
          <a:p>
            <a:endParaRPr lang="ru-RU" sz="2400" dirty="0"/>
          </a:p>
          <a:p>
            <a:r>
              <a:rPr lang="ru-RU" sz="2400" dirty="0"/>
              <a:t>Процесс формирования цели включает три ключевых этапа: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Анализ внешней среды</a:t>
            </a:r>
            <a:r>
              <a:rPr lang="ru-RU" sz="2400" dirty="0"/>
              <a:t>: изучение рыночных тенденций, потребностей клиентов и конкурентной ситуации.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Оценка внутренних ресурсов</a:t>
            </a:r>
            <a:r>
              <a:rPr lang="ru-RU" sz="2400" dirty="0"/>
              <a:t>: анализ сильных сторон и слабых мест организации.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Выбор приоритетных направлений развития</a:t>
            </a:r>
            <a:r>
              <a:rPr lang="ru-RU" sz="2400" dirty="0"/>
              <a:t>: определение стратегий роста и развития.</a:t>
            </a:r>
          </a:p>
          <a:p>
            <a:r>
              <a:rPr lang="ru-RU" sz="2400" dirty="0"/>
              <a:t>Последовательность действий обеспечивает реализацию поставленных целей путем разделения их на задачи. Согласование усилий сотрудников повышает командную работу и снижает дублирование функций. Эффективность деятельности возрастает благодаря четкому распределению задач и контролю их выполнения.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23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84DAAE-797C-480D-A178-493E385FD135}"/>
              </a:ext>
            </a:extLst>
          </p:cNvPr>
          <p:cNvSpPr txBox="1"/>
          <p:nvPr/>
        </p:nvSpPr>
        <p:spPr>
          <a:xfrm>
            <a:off x="162560" y="0"/>
            <a:ext cx="1202944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C00000"/>
                </a:solidFill>
              </a:rPr>
              <a:t>Проблемы управления трудовыми ресурсами.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Недостаточная квалификация кадров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приводит к снижению качества продукции и услуг, увеличению издержек предприятия.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Высокая текучесть персонала</a:t>
            </a:r>
            <a:r>
              <a:rPr lang="ru-RU" sz="2400" dirty="0"/>
              <a:t>: увеличивает расходы на подбор и обучение новых сотрудников, снижает стабильность коллектива.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Низкая мотивация сотрудников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уменьшает производительность труда, повышает риск ошибок и нарушений трудовой дисциплины.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Выводы и рекомендации</a:t>
            </a:r>
          </a:p>
          <a:p>
            <a:r>
              <a:rPr lang="ru-RU" sz="2400" dirty="0"/>
              <a:t>Грамотное планирование и управление персоналом повышают производительность предприятия на 15%-20%.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Постоянное обучение увеличивает квалификацию сотрудников и снижает текучесть кадров на 10%-15% ежегодно.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Регулярная оценка эффективности позволяет своевременно выявлять проблемы и повышать общую продуктивность.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6753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12946"/>
            <a:ext cx="119989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Этапы разработки миссии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Исследование рынка и конкурентов</a:t>
            </a:r>
            <a:r>
              <a:rPr lang="ru-RU" sz="2800" dirty="0"/>
              <a:t>: анализ текущих тенденций, выявление сильных сторон и угроз.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Внутренняя оценка возможностей</a:t>
            </a:r>
            <a:r>
              <a:rPr lang="ru-RU" sz="2800" dirty="0"/>
              <a:t>: определение ключевых компетенций и ресурсов организации.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Утверждение и внедрение миссии</a:t>
            </a:r>
            <a:r>
              <a:rPr lang="ru-RU" sz="2800" dirty="0"/>
              <a:t>: документальное оформление и распространение среди сотрудников.</a:t>
            </a:r>
          </a:p>
          <a:p>
            <a:r>
              <a:rPr lang="ru-RU" sz="2800" b="1" dirty="0"/>
              <a:t>Эффективное управление подразделениями</a:t>
            </a:r>
          </a:p>
          <a:p>
            <a:r>
              <a:rPr lang="ru-RU" sz="2800" dirty="0"/>
              <a:t>Организация работы отделов и служб обеспечивает согласованность действий персонала и достижение поставленных целей. Четкое распределение обязанностей и ответственности повышает производительность труда и снижает риски неэффективности.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8226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040" y="190583"/>
            <a:ext cx="11998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Проектное планирование.</a:t>
            </a:r>
          </a:p>
          <a:p>
            <a:r>
              <a:rPr lang="ru-RU" sz="2400" dirty="0"/>
              <a:t>Проектное планирование представляет собой комплекс мероприятий по созданию и управлению проектом. Оно включает следующие этапы: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Инициация</a:t>
            </a:r>
            <a:r>
              <a:rPr lang="ru-RU" sz="2400" dirty="0"/>
              <a:t>: определение целей и объема работ.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Планирование</a:t>
            </a:r>
            <a:r>
              <a:rPr lang="ru-RU" sz="2400" dirty="0"/>
              <a:t>: разработка плана реализации проекта.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Исполнение</a:t>
            </a:r>
            <a:r>
              <a:rPr lang="ru-RU" sz="2400" dirty="0"/>
              <a:t>: выполнение запланированных работ.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Контроль</a:t>
            </a:r>
            <a:r>
              <a:rPr lang="ru-RU" sz="2400" dirty="0"/>
              <a:t>: мониторинг хода выполнения и коррекция отклонений.</a:t>
            </a:r>
          </a:p>
          <a:p>
            <a:r>
              <a:rPr lang="ru-RU" sz="2400" b="1" dirty="0"/>
              <a:t>Завершение</a:t>
            </a:r>
            <a:r>
              <a:rPr lang="ru-RU" sz="2400" dirty="0"/>
              <a:t>: закрытие проекта и анализ полученных результатов.</a:t>
            </a:r>
          </a:p>
          <a:p>
            <a:r>
              <a:rPr lang="ru-RU" sz="2400" b="1" dirty="0"/>
              <a:t> </a:t>
            </a:r>
            <a:r>
              <a:rPr lang="ru-RU" sz="2800" b="1" dirty="0">
                <a:solidFill>
                  <a:srgbClr val="7030A0"/>
                </a:solidFill>
              </a:rPr>
              <a:t>Разделы годового плана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Финансовое планирование</a:t>
            </a:r>
            <a:r>
              <a:rPr lang="ru-RU" sz="2400" dirty="0"/>
              <a:t>: составление бюджета, анализ расходов и доходов.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Маркетинговые исследования</a:t>
            </a:r>
            <a:r>
              <a:rPr lang="ru-RU" sz="2400" dirty="0"/>
              <a:t>: изучение рынков сбыта, разработка стратегии продвижения продуктов.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Кадровая политика</a:t>
            </a:r>
            <a:r>
              <a:rPr lang="ru-RU" sz="2400" dirty="0"/>
              <a:t>: подбор персонала, обучение сотрудников, повышение квалификации кадров.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Логистика и снабжение</a:t>
            </a:r>
            <a:r>
              <a:rPr lang="ru-RU" sz="2400" dirty="0"/>
              <a:t>: организация поставок сырья и материалов, оптимизация складских запасов.</a:t>
            </a:r>
          </a:p>
          <a:p>
            <a:endParaRPr lang="ru-RU" b="1" dirty="0"/>
          </a:p>
          <a:p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8800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3040" y="190583"/>
            <a:ext cx="1199896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sz="3200" b="1" dirty="0">
              <a:solidFill>
                <a:srgbClr val="7030A0"/>
              </a:solidFill>
            </a:endParaRPr>
          </a:p>
          <a:p>
            <a:r>
              <a:rPr lang="ru-RU" sz="3200" b="1" dirty="0">
                <a:solidFill>
                  <a:srgbClr val="7030A0"/>
                </a:solidFill>
              </a:rPr>
              <a:t>Производственная программа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  <a:p>
            <a:pPr>
              <a:buFont typeface="Arial"/>
              <a:buChar char="•"/>
            </a:pPr>
            <a:endParaRPr lang="ru-RU" sz="2800" b="1" dirty="0"/>
          </a:p>
          <a:p>
            <a:pPr>
              <a:buFont typeface="Arial"/>
              <a:buChar char="•"/>
            </a:pPr>
            <a:endParaRPr lang="ru-RU" sz="2800" b="1" dirty="0"/>
          </a:p>
          <a:p>
            <a:pPr>
              <a:buFont typeface="Arial"/>
              <a:buChar char="•"/>
            </a:pPr>
            <a:r>
              <a:rPr lang="ru-RU" sz="2800" b="1" dirty="0"/>
              <a:t>Объем выпуска продукции</a:t>
            </a:r>
            <a:r>
              <a:rPr lang="ru-RU" sz="2800" dirty="0"/>
              <a:t>: общий объем произведенных товаров в течение года.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Ассортимент товаров</a:t>
            </a:r>
            <a:r>
              <a:rPr lang="ru-RU" sz="2800" dirty="0"/>
              <a:t>: перечень производимых продуктов и услуг.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Ресурсное обеспечение</a:t>
            </a:r>
            <a:r>
              <a:rPr lang="ru-RU" sz="2800" dirty="0"/>
              <a:t>: материальные, трудовые и финансовые ресурсы необходимые для производства.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Календарное планирование</a:t>
            </a:r>
            <a:r>
              <a:rPr lang="ru-RU" sz="2800" dirty="0"/>
              <a:t>: распределение производственных задач во времени.</a:t>
            </a:r>
          </a:p>
          <a:p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9913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284998"/>
            <a:ext cx="1199896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Система показателей экономической эффективности производства.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Валовая прибыль</a:t>
            </a:r>
            <a:r>
              <a:rPr lang="ru-RU" sz="2400" dirty="0"/>
              <a:t>: разница между выручкой и себестоимостью проданных товаров.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Себестоимость единицы продукции</a:t>
            </a:r>
            <a:r>
              <a:rPr lang="ru-RU" sz="2400" dirty="0"/>
              <a:t>: затраты на производство одного изделия.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Уровень рентабельности</a:t>
            </a:r>
            <a:r>
              <a:rPr lang="ru-RU" sz="2400" dirty="0"/>
              <a:t>: отношение прибыли к затратам, выраженное в процентах.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Оборачиваемость активов</a:t>
            </a:r>
            <a:r>
              <a:rPr lang="ru-RU" sz="2400" dirty="0"/>
              <a:t>: скорость преобразования активов в денежные средства.</a:t>
            </a:r>
          </a:p>
          <a:p>
            <a:endParaRPr lang="ru-RU" sz="3200" b="1" dirty="0">
              <a:solidFill>
                <a:srgbClr val="7030A0"/>
              </a:solidFill>
            </a:endParaRPr>
          </a:p>
          <a:p>
            <a:r>
              <a:rPr lang="ru-RU" sz="3200" b="1" dirty="0">
                <a:solidFill>
                  <a:srgbClr val="7030A0"/>
                </a:solidFill>
              </a:rPr>
              <a:t>Эффективность производственного планирования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Анализ безубыточности</a:t>
            </a:r>
            <a:r>
              <a:rPr lang="ru-RU" sz="2400" dirty="0"/>
              <a:t>: определение минимального объема производства для покрытия затрат.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Метод дисконтированных денежных потоков</a:t>
            </a:r>
            <a:r>
              <a:rPr lang="ru-RU" sz="2400" dirty="0"/>
              <a:t>: оценка будущей прибыли с учётом временной стоимости денег.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SWOT-анализ</a:t>
            </a:r>
            <a:r>
              <a:rPr lang="ru-RU" sz="2400" dirty="0"/>
              <a:t>: выявление сильных и слабых сторон, возможностей и угроз бизнеса.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Балансовый метод</a:t>
            </a:r>
            <a:r>
              <a:rPr lang="ru-RU" sz="2400" dirty="0"/>
              <a:t>: анализ финансовой устойчивости предприятия.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777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284998"/>
            <a:ext cx="11998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sz="3200" b="1" dirty="0">
                <a:solidFill>
                  <a:srgbClr val="00B050"/>
                </a:solidFill>
              </a:rPr>
              <a:t>Факторы влияющие на эффективность планирования.</a:t>
            </a:r>
          </a:p>
          <a:p>
            <a:pPr>
              <a:buFont typeface="Arial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Внешняя среда рынка</a:t>
            </a:r>
            <a:r>
              <a:rPr lang="ru-RU" sz="3200" dirty="0">
                <a:solidFill>
                  <a:srgbClr val="7030A0"/>
                </a:solidFill>
              </a:rPr>
              <a:t>: изменения спроса, конкуренции и макроэкономических условий.</a:t>
            </a:r>
          </a:p>
          <a:p>
            <a:pPr>
              <a:buFont typeface="Arial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Внутренние ресурсы предприятия</a:t>
            </a:r>
            <a:r>
              <a:rPr lang="ru-RU" sz="3200" dirty="0">
                <a:solidFill>
                  <a:srgbClr val="7030A0"/>
                </a:solidFill>
              </a:rPr>
              <a:t>: производственные мощности, квалификация персонала, технологическая оснащенность.</a:t>
            </a:r>
          </a:p>
          <a:p>
            <a:pPr>
              <a:buFont typeface="Arial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Качество управленческих решений</a:t>
            </a:r>
            <a:r>
              <a:rPr lang="ru-RU" sz="3200" dirty="0">
                <a:solidFill>
                  <a:srgbClr val="7030A0"/>
                </a:solidFill>
              </a:rPr>
              <a:t>: своевременность, обоснованность и точность принимаемых решений руководством.</a:t>
            </a:r>
          </a:p>
          <a:p>
            <a:pPr>
              <a:buFont typeface="Arial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Инновационные технологии</a:t>
            </a:r>
            <a:r>
              <a:rPr lang="ru-RU" sz="3200" dirty="0">
                <a:solidFill>
                  <a:srgbClr val="7030A0"/>
                </a:solidFill>
              </a:rPr>
              <a:t>: внедрение новых технологий повышает производительность и снижает издержки</a:t>
            </a:r>
            <a:r>
              <a:rPr lang="ru-RU" dirty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3039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8409" y="263662"/>
            <a:ext cx="1193359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План по труду.</a:t>
            </a:r>
          </a:p>
          <a:p>
            <a:pPr lvl="0">
              <a:buFont typeface="Arial"/>
              <a:buChar char="•"/>
            </a:pPr>
            <a:r>
              <a:rPr lang="ru-RU" sz="2800" b="1" dirty="0"/>
              <a:t> </a:t>
            </a:r>
            <a:r>
              <a:rPr lang="ru-RU" sz="2800" dirty="0">
                <a:solidFill>
                  <a:prstClr val="black"/>
                </a:solidFill>
              </a:rPr>
              <a:t>Разработано штатное расписание с оптимизацией численности персонала.</a:t>
            </a:r>
          </a:p>
          <a:p>
            <a:pPr lvl="0">
              <a:buFont typeface="Arial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Создана система мотивации, повышающая производительность труда на 15%.</a:t>
            </a:r>
          </a:p>
          <a:p>
            <a:r>
              <a:rPr lang="ru-RU" sz="2800" dirty="0">
                <a:solidFill>
                  <a:prstClr val="black"/>
                </a:solidFill>
              </a:rPr>
              <a:t>Организованы программы повышения квалификации сотрудников.</a:t>
            </a:r>
            <a:r>
              <a:rPr lang="ru-RU" sz="2800" b="1" dirty="0"/>
              <a:t> </a:t>
            </a:r>
          </a:p>
          <a:p>
            <a:endParaRPr lang="ru-RU" sz="2800" b="1" dirty="0"/>
          </a:p>
          <a:p>
            <a:r>
              <a:rPr lang="ru-RU" sz="2800" b="1" dirty="0">
                <a:solidFill>
                  <a:srgbClr val="7030A0"/>
                </a:solidFill>
              </a:rPr>
              <a:t>Материально-техническое обеспечение.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Закупка материалов и оборудования</a:t>
            </a:r>
            <a:r>
              <a:rPr lang="ru-RU" sz="2800" dirty="0"/>
              <a:t>: организация централизованных закупок, оптимизация ассортимента закупаемых товаров.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Логистика поставок</a:t>
            </a:r>
            <a:r>
              <a:rPr lang="ru-RU" sz="2800" dirty="0"/>
              <a:t>: внедрение автоматизированных систем управления логистикой, сокращение сроков доставки.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Управление запасами</a:t>
            </a:r>
            <a:r>
              <a:rPr lang="ru-RU" sz="2800" dirty="0"/>
              <a:t>: применение современных методов учета запасов, минимизация складских остатков.</a:t>
            </a:r>
          </a:p>
          <a:p>
            <a:pPr>
              <a:buFont typeface="Arial"/>
              <a:buChar char="•"/>
            </a:pP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209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8409" y="263662"/>
            <a:ext cx="1193359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endParaRPr lang="ru-RU" dirty="0"/>
          </a:p>
          <a:p>
            <a:pPr>
              <a:buFont typeface="Arial"/>
              <a:buChar char="•"/>
            </a:pPr>
            <a:r>
              <a:rPr lang="ru-RU" sz="2800" dirty="0"/>
              <a:t>Направления инвестирования: модернизация основных средств, внедрение новых технологий.</a:t>
            </a:r>
          </a:p>
          <a:p>
            <a:pPr>
              <a:buFont typeface="Arial"/>
              <a:buChar char="•"/>
            </a:pPr>
            <a:r>
              <a:rPr lang="ru-RU" sz="2800" dirty="0"/>
              <a:t>Оценка эффективности вложений: окупаемость инвестиционных проектов составляет менее 3 лет.</a:t>
            </a:r>
          </a:p>
          <a:p>
            <a:pPr>
              <a:buFont typeface="Arial"/>
              <a:buChar char="•"/>
            </a:pPr>
            <a:r>
              <a:rPr lang="ru-RU" sz="2800" dirty="0"/>
              <a:t>Привлечение внешних инвесторов: сотрудничество с ведущими инвестиционными фондами.</a:t>
            </a:r>
          </a:p>
          <a:p>
            <a:endParaRPr lang="ru-RU" sz="2800" b="1" dirty="0"/>
          </a:p>
          <a:p>
            <a:r>
              <a:rPr lang="ru-RU" sz="2800" b="1" dirty="0">
                <a:solidFill>
                  <a:srgbClr val="7030A0"/>
                </a:solidFill>
              </a:rPr>
              <a:t>Фонды материального стимулирования</a:t>
            </a:r>
          </a:p>
          <a:p>
            <a:pPr lvl="0">
              <a:buFont typeface="Arial"/>
              <a:buChar char="•"/>
            </a:pPr>
            <a:endParaRPr lang="ru-RU" sz="2800"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ru-RU" sz="2800" b="1" dirty="0"/>
              <a:t>.</a:t>
            </a:r>
            <a:r>
              <a:rPr lang="ru-RU" sz="2800" dirty="0"/>
              <a:t> Разработка прозрачных форм поощрения работников.</a:t>
            </a:r>
          </a:p>
          <a:p>
            <a:pPr>
              <a:buFont typeface="Arial"/>
              <a:buChar char="•"/>
            </a:pPr>
            <a:r>
              <a:rPr lang="ru-RU" sz="2800" dirty="0"/>
              <a:t>Установление четких критериев распределения премиальных выплат.</a:t>
            </a:r>
          </a:p>
          <a:p>
            <a:pPr>
              <a:buFont typeface="Arial"/>
              <a:buChar char="•"/>
            </a:pPr>
            <a:r>
              <a:rPr lang="ru-RU" sz="2800" dirty="0"/>
              <a:t>Регулярный анализ эффективности существующей системы стимулирования.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3757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70317"/>
            <a:ext cx="11998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                                                </a:t>
            </a:r>
            <a:r>
              <a:rPr lang="ru-RU" sz="3600" b="1" dirty="0">
                <a:solidFill>
                  <a:srgbClr val="C00000"/>
                </a:solidFill>
              </a:rPr>
              <a:t>Баланс доходов и расходов.</a:t>
            </a:r>
          </a:p>
          <a:p>
            <a:endParaRPr lang="ru-RU" sz="2400" b="1" dirty="0"/>
          </a:p>
          <a:p>
            <a:pPr>
              <a:buFont typeface="Arial"/>
              <a:buChar char="•"/>
            </a:pPr>
            <a:r>
              <a:rPr lang="ru-RU" sz="2400" b="1" dirty="0"/>
              <a:t>Доходы предприятия</a:t>
            </a:r>
            <a:r>
              <a:rPr lang="ru-RU" sz="2400" dirty="0"/>
              <a:t>: анализ текущих поступлений и прогнозируемого роста.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Расходы организации</a:t>
            </a:r>
            <a:r>
              <a:rPr lang="ru-RU" sz="2400" dirty="0"/>
              <a:t>: оптимизация затрат, контроль бюджета.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Обеспечение финансовой устойчивости</a:t>
            </a:r>
            <a:r>
              <a:rPr lang="ru-RU" sz="2400" dirty="0"/>
              <a:t>: формирование резервов, минимизация рисков.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rgbClr val="C00000"/>
                </a:solidFill>
              </a:rPr>
              <a:t>                                                         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                                                     </a:t>
            </a:r>
            <a:r>
              <a:rPr lang="ru-RU" sz="3600" b="1" dirty="0">
                <a:solidFill>
                  <a:srgbClr val="C00000"/>
                </a:solidFill>
              </a:rPr>
              <a:t>Социальное развитие коллектива.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pPr>
              <a:buFont typeface="Arial"/>
              <a:buChar char="•"/>
            </a:pPr>
            <a:r>
              <a:rPr lang="ru-RU" sz="2400" dirty="0"/>
              <a:t>Улучшение условий труда: модернизация рабочих мест, внедрение эргономичных решений.</a:t>
            </a:r>
          </a:p>
          <a:p>
            <a:pPr>
              <a:buFont typeface="Arial"/>
              <a:buChar char="•"/>
            </a:pPr>
            <a:r>
              <a:rPr lang="ru-RU" sz="2400" dirty="0"/>
              <a:t>Социальные гарантии сотрудникам: повышение уровня медицинского обслуживания, программы поддержки семей.</a:t>
            </a:r>
          </a:p>
          <a:p>
            <a:pPr>
              <a:buFont typeface="Arial"/>
              <a:buChar char="•"/>
            </a:pPr>
            <a:r>
              <a:rPr lang="ru-RU" sz="2400" dirty="0"/>
              <a:t>Корпоративная культура: проведение регулярных тренингов </a:t>
            </a:r>
            <a:r>
              <a:rPr lang="ru-RU" sz="2400" dirty="0" err="1"/>
              <a:t>командообразования</a:t>
            </a:r>
            <a:r>
              <a:rPr lang="ru-RU" sz="2400" dirty="0"/>
              <a:t>, формирование благоприятного психологического климата.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5680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88372"/>
            <a:ext cx="11998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Виды оперативного планирования.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Месячное</a:t>
            </a:r>
            <a:r>
              <a:rPr lang="ru-RU" sz="2400" dirty="0"/>
              <a:t>: составление плана действий на ближайший месяц.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Декадное</a:t>
            </a:r>
            <a:r>
              <a:rPr lang="ru-RU" sz="2400" dirty="0"/>
              <a:t>: детализированное планирование на каждые десять дней месяца.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Недельное</a:t>
            </a:r>
            <a:r>
              <a:rPr lang="ru-RU" sz="2400" dirty="0"/>
              <a:t>: распределение задач на неделю с ежедневным контролем исполнения.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Суточное</a:t>
            </a:r>
            <a:r>
              <a:rPr lang="ru-RU" sz="2400" dirty="0"/>
              <a:t>: точное расписание дел на один рабочий день.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Сменное</a:t>
            </a:r>
            <a:r>
              <a:rPr lang="ru-RU" sz="2400" dirty="0"/>
              <a:t>: четкое планирование работ внутри рабочей смены.</a:t>
            </a:r>
          </a:p>
          <a:p>
            <a:r>
              <a:rPr lang="ru-RU" sz="2400" b="1" dirty="0"/>
              <a:t>Особенности месячного планирования</a:t>
            </a:r>
          </a:p>
          <a:p>
            <a:r>
              <a:rPr lang="ru-RU" sz="2400" dirty="0"/>
              <a:t>Месячный план составляется на срок до одного месяца вперёд. Он включает анализ текущего состояния дел, оценку имеющихся ресурсов и определение приоритетных направлений развития. Регулярный мониторинг позволяет своевременно выявлять отклонения и вносить необходимые корректировки.</a:t>
            </a:r>
          </a:p>
          <a:p>
            <a:r>
              <a:rPr lang="ru-RU" sz="2400" b="1" dirty="0"/>
              <a:t>Недельное и суточное планирование</a:t>
            </a:r>
          </a:p>
          <a:p>
            <a:pPr>
              <a:buFont typeface="Arial"/>
              <a:buChar char="•"/>
            </a:pPr>
            <a:r>
              <a:rPr lang="ru-RU" sz="2400" dirty="0"/>
              <a:t>Корректирует месячные планы с учётом изменений в течение недели.</a:t>
            </a:r>
          </a:p>
          <a:p>
            <a:pPr>
              <a:buFont typeface="Arial"/>
              <a:buChar char="•"/>
            </a:pPr>
            <a:r>
              <a:rPr lang="ru-RU" sz="2400" dirty="0"/>
              <a:t>Распределяет задачи детально на каждый рабочий день.</a:t>
            </a:r>
          </a:p>
          <a:p>
            <a:pPr>
              <a:buFont typeface="Arial"/>
              <a:buChar char="•"/>
            </a:pPr>
            <a:r>
              <a:rPr lang="ru-RU" sz="2400" dirty="0"/>
              <a:t>Осуществляет ежедневный контроль исполнения для своевременного выявления отклонений.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0954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44" y="335038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6649" y="354983"/>
            <a:ext cx="1193359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                                  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                                            </a:t>
            </a:r>
            <a:r>
              <a:rPr lang="ru-RU" sz="4800" b="1" dirty="0">
                <a:solidFill>
                  <a:srgbClr val="C00000"/>
                </a:solidFill>
              </a:rPr>
              <a:t>Бизнес-план предприятия.</a:t>
            </a:r>
          </a:p>
          <a:p>
            <a:endParaRPr lang="ru-RU" dirty="0"/>
          </a:p>
          <a:p>
            <a:r>
              <a:rPr lang="ru-RU" sz="3600" dirty="0"/>
              <a:t>Бизнес-план является стратегическим документом, определяющим цели и задачи организации. Он включает оценку рисков и возможностей, анализ рынка и конкурентов, а также финансовое планирование. Используется как инструмент управления ресурсами, позволяющий оптимизировать расходы и повысить эффективность бизнеса.</a:t>
            </a:r>
          </a:p>
          <a:p>
            <a:endParaRPr lang="ru-RU" b="1" dirty="0"/>
          </a:p>
          <a:p>
            <a:r>
              <a:rPr lang="ru-RU" sz="2000" dirty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326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30BFD5-058B-4E95-99A0-C2982AB3645A}"/>
              </a:ext>
            </a:extLst>
          </p:cNvPr>
          <p:cNvSpPr txBox="1"/>
          <p:nvPr/>
        </p:nvSpPr>
        <p:spPr>
          <a:xfrm>
            <a:off x="213360" y="247134"/>
            <a:ext cx="1197864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C00000"/>
                </a:solidFill>
              </a:rPr>
              <a:t>Выработка и трудоемкость.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Выработка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количество продукции, произведенной работником за единицу времени.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Трудоемкость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затраты рабочего времени на производство единицы продукции.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Единицы измерения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натуральная (штуки, тонны) и стоимостная (рубли, доллары)</a:t>
            </a:r>
            <a:r>
              <a:rPr lang="ru-RU" sz="2400" b="1" dirty="0"/>
              <a:t>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Натуральная и стоимостная оценка.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Натуральная оценка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измеряется количеством произведенной продукции в физических единицах (штук, метров).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Стоимостная оценка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выражает объем выпуска товаров или услуг в денежном эквиваленте.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Использование норм времени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позволяет определить оптимальное количество времени на выполнение операций.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Пути повышения производительности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Автоматизация производства снижает трудозатраты и повышает качество продукции.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Повышение квалификации улучшает профессиональные навыки и увеличивает производительность труда.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Оптимизация рабочих процессов сокращает издержки и ускоряет выполнение задач.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6250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6649" y="354983"/>
            <a:ext cx="1193359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                    </a:t>
            </a:r>
            <a:endParaRPr lang="ru-RU" b="1" dirty="0"/>
          </a:p>
          <a:p>
            <a:r>
              <a:rPr lang="ru-RU" sz="2800" b="1" dirty="0">
                <a:solidFill>
                  <a:srgbClr val="7030A0"/>
                </a:solidFill>
              </a:rPr>
              <a:t>                                                </a:t>
            </a:r>
            <a:r>
              <a:rPr lang="ru-RU" sz="3200" b="1" dirty="0">
                <a:solidFill>
                  <a:srgbClr val="7030A0"/>
                </a:solidFill>
              </a:rPr>
              <a:t>Назначение бизнес-плана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Привлечение инвестиций</a:t>
            </a:r>
            <a:r>
              <a:rPr lang="ru-RU" sz="2800" dirty="0"/>
              <a:t>: четкое изложение стратегии развития повышает доверие инвесторов.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Оптимизация расходов</a:t>
            </a:r>
            <a:r>
              <a:rPr lang="ru-RU" sz="2800" dirty="0"/>
              <a:t>: позволяет выявить неэффективные затраты и сократить издержки.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Повышение эффективности бизнеса</a:t>
            </a:r>
            <a:r>
              <a:rPr lang="ru-RU" sz="2800" dirty="0"/>
              <a:t>: систематизированный анализ показателей способствует росту производительности.</a:t>
            </a:r>
          </a:p>
          <a:p>
            <a:pPr>
              <a:buFont typeface="Arial"/>
              <a:buChar char="•"/>
            </a:pPr>
            <a:endParaRPr lang="ru-RU" sz="2800" dirty="0"/>
          </a:p>
          <a:p>
            <a:pPr>
              <a:buFont typeface="Arial"/>
              <a:buChar char="•"/>
            </a:pPr>
            <a:r>
              <a:rPr lang="ru-RU" sz="2800" dirty="0"/>
              <a:t>Оперативные планы обеспечивают эффективное управление предприятием.</a:t>
            </a:r>
          </a:p>
          <a:p>
            <a:pPr>
              <a:buFont typeface="Arial"/>
              <a:buChar char="•"/>
            </a:pPr>
            <a:r>
              <a:rPr lang="ru-RU" sz="2800" dirty="0"/>
              <a:t>Регулярный мониторинг позволяет быстро реагировать на изменения.</a:t>
            </a:r>
          </a:p>
          <a:p>
            <a:pPr>
              <a:buFont typeface="Arial"/>
              <a:buChar char="•"/>
            </a:pPr>
            <a:r>
              <a:rPr lang="ru-RU" sz="2800" dirty="0"/>
              <a:t>Бизнес-план является ключевым инструментом привлечения инвестиций и повышения эффективности</a:t>
            </a:r>
            <a:r>
              <a:rPr lang="ru-RU" sz="2000" dirty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24767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533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D0633-F827-4AF1-A3EC-C5F333FBD70E}"/>
              </a:ext>
            </a:extLst>
          </p:cNvPr>
          <p:cNvSpPr txBox="1"/>
          <p:nvPr/>
        </p:nvSpPr>
        <p:spPr>
          <a:xfrm>
            <a:off x="193040" y="154928"/>
            <a:ext cx="11887200" cy="852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к теме Тема 9. 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Основные элементы стратегии предприятия.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Этапы стратегического планирования.</a:t>
            </a:r>
          </a:p>
          <a:p>
            <a:pPr marL="457200" indent="-457200">
              <a:buAutoNum type="arabicPeriod"/>
            </a:pPr>
            <a:r>
              <a:rPr lang="ru-RU" sz="2000" dirty="0"/>
              <a:t>Постановка стратегических целей</a:t>
            </a:r>
          </a:p>
          <a:p>
            <a:pPr marL="457200" indent="-457200">
              <a:buAutoNum type="arabicPeriod"/>
            </a:pPr>
            <a:r>
              <a:rPr lang="ru-RU" sz="2000" dirty="0"/>
              <a:t>Производственное планирование</a:t>
            </a:r>
          </a:p>
          <a:p>
            <a:pPr marL="457200" indent="-457200">
              <a:buAutoNum type="arabicPeriod"/>
            </a:pPr>
            <a:r>
              <a:rPr lang="ru-RU" sz="2000" dirty="0"/>
              <a:t>Финансовое планирование</a:t>
            </a:r>
          </a:p>
          <a:p>
            <a:pPr marL="457200" indent="-457200">
              <a:buAutoNum type="arabicPeriod"/>
            </a:pPr>
            <a:r>
              <a:rPr lang="ru-RU" sz="2000" dirty="0"/>
              <a:t>Капиталовложения и инвестиции</a:t>
            </a:r>
          </a:p>
          <a:p>
            <a:pPr marL="457200" indent="-457200">
              <a:buAutoNum type="arabicPeriod"/>
            </a:pPr>
            <a:r>
              <a:rPr lang="ru-RU" sz="2000" dirty="0"/>
              <a:t>Мониторинг и контроль исполнения планов</a:t>
            </a:r>
          </a:p>
          <a:p>
            <a:pPr marL="457200" indent="-457200">
              <a:buAutoNum type="arabicPeriod"/>
            </a:pPr>
            <a:r>
              <a:rPr lang="ru-RU" sz="2000" dirty="0"/>
              <a:t>Производственные ресурсы предприятия. </a:t>
            </a:r>
          </a:p>
          <a:p>
            <a:pPr marL="457200" indent="-457200">
              <a:buAutoNum type="arabicPeriod"/>
            </a:pPr>
            <a:r>
              <a:rPr lang="ru-RU" sz="2000" dirty="0"/>
              <a:t>Инвестиционная деятельность предприятия.</a:t>
            </a:r>
          </a:p>
          <a:p>
            <a:pPr marL="457200" indent="-457200">
              <a:buAutoNum type="arabicPeriod"/>
            </a:pPr>
            <a:r>
              <a:rPr lang="ru-RU" sz="2000" dirty="0"/>
              <a:t> Инновационная деятельность. </a:t>
            </a:r>
          </a:p>
          <a:p>
            <a:pPr marL="457200" indent="-457200">
              <a:buAutoNum type="arabicPeriod"/>
            </a:pPr>
            <a:r>
              <a:rPr lang="ru-RU" sz="2000" dirty="0"/>
              <a:t>Социальная стратегия. </a:t>
            </a:r>
          </a:p>
          <a:p>
            <a:pPr marL="457200" indent="-457200">
              <a:buAutoNum type="arabicPeriod"/>
            </a:pPr>
            <a:r>
              <a:rPr lang="ru-RU" sz="2000" dirty="0"/>
              <a:t>Экстенсивные факторы. </a:t>
            </a:r>
          </a:p>
          <a:p>
            <a:pPr marL="457200" indent="-457200">
              <a:buAutoNum type="arabicPeriod"/>
            </a:pPr>
            <a:r>
              <a:rPr lang="ru-RU" sz="2000" dirty="0"/>
              <a:t>Интенсивные факторы. </a:t>
            </a:r>
          </a:p>
          <a:p>
            <a:pPr marL="457200" indent="-457200">
              <a:buAutoNum type="arabicPeriod"/>
            </a:pPr>
            <a:r>
              <a:rPr lang="ru-RU" sz="2000" dirty="0"/>
              <a:t>Стратегическое планирование. </a:t>
            </a:r>
          </a:p>
          <a:p>
            <a:pPr marL="457200" indent="-457200">
              <a:buAutoNum type="arabicPeriod"/>
            </a:pPr>
            <a:r>
              <a:rPr lang="ru-RU" sz="2000" dirty="0"/>
              <a:t>Составляющие стратегического плана.</a:t>
            </a:r>
          </a:p>
          <a:p>
            <a:pPr marL="457200" indent="-457200">
              <a:buAutoNum type="arabicPeriod"/>
            </a:pPr>
            <a:r>
              <a:rPr lang="ru-RU" sz="2000" dirty="0"/>
              <a:t> Экономическая и функциональная стратегии, их типы, факторы выбора.</a:t>
            </a:r>
          </a:p>
          <a:p>
            <a:pPr marL="457200" indent="-457200">
              <a:buAutoNum type="arabicPeriod"/>
            </a:pPr>
            <a:r>
              <a:rPr lang="ru-RU" sz="2000" dirty="0"/>
              <a:t>Схема целей и задач. Формулировка миссии организации. </a:t>
            </a:r>
          </a:p>
          <a:p>
            <a:pPr marL="457200" indent="-457200">
              <a:buAutoNum type="arabicPeriod"/>
            </a:pPr>
            <a:r>
              <a:rPr lang="ru-RU" sz="2000" dirty="0"/>
              <a:t>Проектное планирование. </a:t>
            </a:r>
          </a:p>
          <a:p>
            <a:pPr marL="457200" indent="-457200">
              <a:buAutoNum type="arabicPeriod"/>
            </a:pPr>
            <a:r>
              <a:rPr lang="ru-RU" sz="2000" dirty="0"/>
              <a:t>Оперативное планирование.</a:t>
            </a:r>
          </a:p>
          <a:p>
            <a:pPr marL="457200" indent="-457200">
              <a:buAutoNum type="arabicPeriod"/>
            </a:pPr>
            <a:r>
              <a:rPr lang="ru-RU" sz="2000" dirty="0"/>
              <a:t>Бизнес-план предприятия. </a:t>
            </a:r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9575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6" y="24809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011-A026-4495-91BC-C77ECACE08F2}"/>
              </a:ext>
            </a:extLst>
          </p:cNvPr>
          <p:cNvSpPr txBox="1"/>
          <p:nvPr/>
        </p:nvSpPr>
        <p:spPr>
          <a:xfrm>
            <a:off x="0" y="364949"/>
            <a:ext cx="12191999" cy="5698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Уральский юридический институт МВД России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2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10.</a:t>
            </a:r>
            <a:r>
              <a:rPr lang="x-none" sz="3200" b="1">
                <a:latin typeface="Times New Roman"/>
                <a:ea typeface="Times New Roman"/>
              </a:rPr>
              <a:t>Производственная мощность </a:t>
            </a:r>
            <a:endParaRPr lang="ru-RU" sz="3200" b="1">
              <a:latin typeface="Times New Roman"/>
              <a:ea typeface="Times New Roman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x-none" sz="3200" b="1">
                <a:latin typeface="Times New Roman"/>
                <a:ea typeface="Times New Roman"/>
              </a:rPr>
              <a:t>и производственная программа предприятия</a:t>
            </a:r>
            <a:endParaRPr lang="ru-RU" sz="3200" dirty="0">
              <a:latin typeface="Times New Roman"/>
              <a:ea typeface="Times New Roman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КАФЕДРА СОЦИАЛЬНО-ЭКОНОМИЧЕСКИХ ДИСЦИПЛИН,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Баженов Сергей Иванович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defTabSz="4572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naukaservis@rambler.ru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8 922-181-40-15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rgbClr val="4472C4">
                    <a:lumMod val="75000"/>
                  </a:srgbClr>
                </a:solidFill>
              </a:rPr>
              <a:t>www.b-si.ru</a:t>
            </a: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29" y="364949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80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24150"/>
            <a:ext cx="1191633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Производственная программа </a:t>
            </a:r>
            <a:r>
              <a:rPr lang="ru-RU" sz="2800" dirty="0"/>
              <a:t>представляет собой документ, определяющий объемы выпуска продукции и оказания услуг предприятием. Она формируется на основании анализа рыночной ситуации, возможностей производства и стратегических целей организации. Основная цель документа — обеспечить эффективное использование ресурсов и удовлетворение потребностей потребителей.</a:t>
            </a:r>
            <a:endParaRPr lang="en-US" sz="2800" dirty="0"/>
          </a:p>
          <a:p>
            <a:r>
              <a:rPr lang="ru-RU" sz="2800" b="1" dirty="0"/>
              <a:t> </a:t>
            </a:r>
            <a:r>
              <a:rPr lang="ru-RU" sz="3200" b="1" dirty="0">
                <a:solidFill>
                  <a:srgbClr val="7030A0"/>
                </a:solidFill>
              </a:rPr>
              <a:t>Разделы производственной программы.</a:t>
            </a:r>
          </a:p>
          <a:p>
            <a:pPr>
              <a:buFont typeface="Arial"/>
              <a:buChar char="•"/>
            </a:pPr>
            <a:r>
              <a:rPr lang="ru-RU" sz="2800" dirty="0"/>
              <a:t>Объем производства товаров и услуг: включает количество произведенных изделий и оказанных услуг.</a:t>
            </a:r>
          </a:p>
          <a:p>
            <a:pPr>
              <a:buFont typeface="Arial"/>
              <a:buChar char="•"/>
            </a:pPr>
            <a:r>
              <a:rPr lang="ru-RU" sz="2800" dirty="0"/>
              <a:t>Ассортимент выпускаемой продукции: перечень видов и моделей продукции.</a:t>
            </a:r>
          </a:p>
          <a:p>
            <a:pPr>
              <a:buFont typeface="Arial"/>
              <a:buChar char="•"/>
            </a:pPr>
            <a:r>
              <a:rPr lang="ru-RU" sz="2800" dirty="0"/>
              <a:t>Ресурсное обеспечение производства: материалы, оборудование, трудовые ресурсы.</a:t>
            </a:r>
          </a:p>
          <a:p>
            <a:pPr>
              <a:buFont typeface="Arial"/>
              <a:buChar char="•"/>
            </a:pPr>
            <a:r>
              <a:rPr lang="ru-RU" sz="2800" dirty="0"/>
              <a:t>Календарное планирование работ: график выпуска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17909463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24150"/>
            <a:ext cx="1191633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Показатели производственной программы.</a:t>
            </a:r>
          </a:p>
          <a:p>
            <a:pPr>
              <a:buFont typeface="Arial"/>
              <a:buChar char="•"/>
            </a:pPr>
            <a:r>
              <a:rPr lang="ru-RU" sz="2400" dirty="0"/>
              <a:t>Натуральные показатели отражают количество произведенных единиц.</a:t>
            </a:r>
          </a:p>
          <a:p>
            <a:pPr>
              <a:buFont typeface="Arial"/>
              <a:buChar char="•"/>
            </a:pPr>
            <a:r>
              <a:rPr lang="ru-RU" sz="2400" dirty="0"/>
              <a:t>Стоимостные показатели показывают валовую продукцию.</a:t>
            </a:r>
          </a:p>
          <a:p>
            <a:pPr>
              <a:buFont typeface="Arial"/>
              <a:buChar char="•"/>
            </a:pPr>
            <a:r>
              <a:rPr lang="ru-RU" sz="2400" dirty="0"/>
              <a:t>Трудоемкость характеризует затраты рабочего времени на единицу продукции.</a:t>
            </a:r>
          </a:p>
          <a:p>
            <a:pPr>
              <a:buFont typeface="Arial"/>
              <a:buChar char="•"/>
            </a:pPr>
            <a:r>
              <a:rPr lang="ru-RU" sz="2400" dirty="0"/>
              <a:t>Качество и конкурентоспособность определяют уровень удовлетворенности потребителей.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Производственная программа — основа стратегического управления предприятием</a:t>
            </a:r>
          </a:p>
          <a:p>
            <a:r>
              <a:rPr lang="ru-RU" sz="2400" dirty="0"/>
              <a:t>Анализ рынка и спроса: исследование потребностей потребителей и рыночных тенденций.</a:t>
            </a:r>
          </a:p>
          <a:p>
            <a:r>
              <a:rPr lang="ru-RU" sz="2400" dirty="0"/>
              <a:t>Определение производственных мощностей: оценка оборудования, персонала и технологий.</a:t>
            </a:r>
          </a:p>
          <a:p>
            <a:r>
              <a:rPr lang="ru-RU" sz="2400" dirty="0"/>
              <a:t>Составление плана производства: формирование графика выпуска продукции.</a:t>
            </a:r>
          </a:p>
          <a:p>
            <a:r>
              <a:rPr lang="ru-RU" sz="2400" dirty="0"/>
              <a:t>Утверждение и контроль исполнения: утверждение руководством и мониторинг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936394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9821" y="173330"/>
            <a:ext cx="1112187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Факторы, влияющие на производственную программу.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ru-RU" sz="2400" b="1" dirty="0"/>
              <a:t>Внешняя среда</a:t>
            </a:r>
            <a:r>
              <a:rPr lang="ru-RU" sz="2400" dirty="0"/>
              <a:t>: Экономическая ситуация влияет на спрос и конкуренцию.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Внутренние ресурсы</a:t>
            </a:r>
            <a:r>
              <a:rPr lang="ru-RU" sz="2400" dirty="0"/>
              <a:t>: Оборудование и квалифицированные кадры определяют производственные возможности.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Стратегия развития</a:t>
            </a:r>
            <a:r>
              <a:rPr lang="ru-RU" sz="2400" dirty="0"/>
              <a:t>: Долгосрочные цели предприятия формируют приоритеты программы.</a:t>
            </a:r>
          </a:p>
          <a:p>
            <a:pPr>
              <a:buFont typeface="Arial"/>
              <a:buChar char="•"/>
            </a:pPr>
            <a:r>
              <a:rPr lang="ru-RU" sz="2400" b="1" dirty="0"/>
              <a:t>Законодательство</a:t>
            </a:r>
            <a:r>
              <a:rPr lang="ru-RU" sz="2400" dirty="0"/>
              <a:t>: Нормативные акты регулируют производство и сертификацию.</a:t>
            </a:r>
          </a:p>
          <a:p>
            <a:endParaRPr lang="ru-RU" sz="2400" dirty="0"/>
          </a:p>
          <a:p>
            <a:r>
              <a:rPr lang="ru-RU" sz="2400" dirty="0">
                <a:solidFill>
                  <a:srgbClr val="002060"/>
                </a:solidFill>
              </a:rPr>
              <a:t>Программа формирует основу стратегии предприятия.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Ключевые разделы охватывают объемы выпуска, ассортимент продукции и ресурсное обеспечение.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Эффективность оценивается показателями объема, качества и производительности.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Разработка учитывает внешние факторы и внутренние возможности.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9353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126904" y="206924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528" y="196998"/>
            <a:ext cx="1190771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Основные показатели производственной программы.</a:t>
            </a:r>
          </a:p>
          <a:p>
            <a:pPr>
              <a:buFont typeface="Arial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Валовая продукция</a:t>
            </a:r>
            <a:r>
              <a:rPr lang="ru-RU" sz="2800" dirty="0">
                <a:solidFill>
                  <a:srgbClr val="7030A0"/>
                </a:solidFill>
              </a:rPr>
              <a:t>: </a:t>
            </a:r>
            <a:r>
              <a:rPr lang="ru-RU" sz="2800" dirty="0"/>
              <a:t>включает всю продукцию, произведенную предприятием за определенный период, независимо от ее предназначения. Например, в металлургической отрасли валовая продукция может составлять $100 млн за квартал.</a:t>
            </a:r>
          </a:p>
          <a:p>
            <a:pPr>
              <a:buFont typeface="Arial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Валовый оборот предприятия</a:t>
            </a:r>
            <a:r>
              <a:rPr lang="ru-RU" sz="2800" dirty="0">
                <a:solidFill>
                  <a:srgbClr val="7030A0"/>
                </a:solidFill>
              </a:rPr>
              <a:t>: </a:t>
            </a:r>
            <a:r>
              <a:rPr lang="ru-RU" sz="2800" dirty="0"/>
              <a:t>сумма всех видов доходов, полученных предприятием за отчетный период, включая выручку от продажи товаров и услуг, операционные доходы и прочие поступления.</a:t>
            </a:r>
          </a:p>
          <a:p>
            <a:pPr>
              <a:buFont typeface="Arial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Ассортимент продукции</a:t>
            </a:r>
            <a:r>
              <a:rPr lang="ru-RU" sz="2800" dirty="0">
                <a:solidFill>
                  <a:srgbClr val="7030A0"/>
                </a:solidFill>
              </a:rPr>
              <a:t>: </a:t>
            </a:r>
            <a:r>
              <a:rPr lang="ru-RU" sz="2800" dirty="0"/>
              <a:t>перечень производимых товаров, услуг или работ, характеризующий разнообразие выпускаемой продукции.</a:t>
            </a:r>
          </a:p>
          <a:p>
            <a:pPr>
              <a:buFont typeface="Arial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Объем товарной продукции</a:t>
            </a:r>
            <a:r>
              <a:rPr lang="ru-RU" sz="2800" dirty="0">
                <a:solidFill>
                  <a:srgbClr val="7030A0"/>
                </a:solidFill>
              </a:rPr>
              <a:t>: </a:t>
            </a:r>
            <a:r>
              <a:rPr lang="ru-RU" sz="2800" dirty="0"/>
              <a:t>суммарное количество произведенной готовой продукции, предназначенной для реализации потребителям.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375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126904" y="206924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528" y="196998"/>
            <a:ext cx="1190771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Основные показатели производственной программы.</a:t>
            </a:r>
          </a:p>
          <a:p>
            <a:pPr>
              <a:buFont typeface="Arial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Коэффициент равномерности выпуска продукции</a:t>
            </a:r>
            <a:r>
              <a:rPr lang="ru-RU" sz="2800" dirty="0"/>
              <a:t>: показатель стабильности производственного процесса, рассчитывается как отношение среднего объема выпуска продукции за определенный интервал времени к максимальному объему выпуска за тот же период.</a:t>
            </a:r>
          </a:p>
          <a:p>
            <a:pPr>
              <a:buFont typeface="Arial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Коэффициент ритмичности выпуска продукции</a:t>
            </a:r>
            <a:r>
              <a:rPr lang="ru-RU" sz="2800" dirty="0">
                <a:solidFill>
                  <a:srgbClr val="7030A0"/>
                </a:solidFill>
              </a:rPr>
              <a:t>: </a:t>
            </a:r>
            <a:r>
              <a:rPr lang="ru-RU" sz="2800" dirty="0"/>
              <a:t>отражает степень соблюдения графика производства, определяется отношением фактически выпущенной продукции к запланированному объему.</a:t>
            </a:r>
          </a:p>
          <a:p>
            <a:endParaRPr lang="ru-RU" sz="2800" dirty="0"/>
          </a:p>
          <a:p>
            <a:r>
              <a:rPr lang="ru-RU" sz="2800" dirty="0"/>
              <a:t>Для улучшения показателей необходимо оптимизировать ассортимент, повысить качество планирования и контроля производства. Регулярный анализ отклонений позволяет своевременно выявлять проблемы и корректировать производственный процесс. Применение современных технологий автоматизации повышает точность расчетов и снижает влияние человеческого фактора.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6695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04" y="205625"/>
            <a:ext cx="1190771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Остаток нереализованной продукции на конец года.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Определение остатка</a:t>
            </a:r>
            <a:r>
              <a:rPr lang="ru-RU" sz="2800" dirty="0"/>
              <a:t>: объем готовой продукции, оставшейся непроданной на складе.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Методы расчета</a:t>
            </a:r>
            <a:r>
              <a:rPr lang="ru-RU" sz="2800" dirty="0"/>
              <a:t>: инвентаризационная оценка, бухгалтерские записи.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Причины образования остатков</a:t>
            </a:r>
            <a:r>
              <a:rPr lang="ru-RU" sz="2800" dirty="0"/>
              <a:t>: перепроизводство, снижение спроса, сезонность.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Коэффициент напряженности плана.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Понятие</a:t>
            </a:r>
            <a:r>
              <a:rPr lang="ru-RU" sz="2800" dirty="0"/>
              <a:t>: коэффициент показывает степень сложности выполнения производственного задания.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Формула</a:t>
            </a:r>
            <a:r>
              <a:rPr lang="ru-RU" sz="2800" dirty="0"/>
              <a:t>: отношение запланированного выпуска продукции к максимально возможной производительности оборудования.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Интерпретация</a:t>
            </a:r>
            <a:r>
              <a:rPr lang="ru-RU" sz="2800" dirty="0"/>
              <a:t>: значение выше 1 означает перегрузку мощностей, ниже 1 — недоиспользование.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7669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904" y="205625"/>
            <a:ext cx="1190771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Условно-чистая продукция.</a:t>
            </a:r>
          </a:p>
          <a:p>
            <a:r>
              <a:rPr lang="ru-RU" sz="3600" b="1" dirty="0"/>
              <a:t> </a:t>
            </a:r>
            <a:r>
              <a:rPr lang="ru-RU" sz="3600" b="1" dirty="0">
                <a:solidFill>
                  <a:srgbClr val="C00000"/>
                </a:solidFill>
              </a:rPr>
              <a:t>Нормативная чистая продукция</a:t>
            </a:r>
            <a:r>
              <a:rPr lang="ru-RU" sz="3600" dirty="0"/>
              <a:t> — это стоимостный показатель объема промышленного производства, характеризующий вклад предприятия в создание новой стоимости.</a:t>
            </a:r>
          </a:p>
          <a:p>
            <a:pPr>
              <a:buFont typeface="Arial"/>
              <a:buChar char="•"/>
            </a:pPr>
            <a:r>
              <a:rPr lang="ru-RU" sz="3600" dirty="0"/>
              <a:t>Включает стоимость потребленных материалов, амортизацию основных фондов и оплату труда.</a:t>
            </a:r>
          </a:p>
          <a:p>
            <a:pPr>
              <a:buFont typeface="Arial"/>
              <a:buChar char="•"/>
            </a:pPr>
            <a:r>
              <a:rPr lang="ru-RU" sz="3600" dirty="0"/>
              <a:t>От чистой отличается отсутствием прибыли и налогов.</a:t>
            </a:r>
          </a:p>
          <a:p>
            <a:pPr>
              <a:buFont typeface="Arial"/>
              <a:buChar char="•"/>
            </a:pPr>
            <a:r>
              <a:rPr lang="ru-RU" sz="3600" dirty="0"/>
              <a:t>Используется для анализа структуры издержек и производительности.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095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F5FCAA-0C84-4165-829C-DF1E3CF4AB2C}"/>
              </a:ext>
            </a:extLst>
          </p:cNvPr>
          <p:cNvSpPr txBox="1"/>
          <p:nvPr/>
        </p:nvSpPr>
        <p:spPr>
          <a:xfrm>
            <a:off x="396240" y="0"/>
            <a:ext cx="1195832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Автоматизация производства снижает трудозатраты и повышает качество продукции.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Повышение квалификации улучшает профессиональные навыки и увеличивает производительность труда.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Оптимизация рабочих процессов сокращает издержки и ускоряет выполнение задач.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Категории персонала</a:t>
            </a:r>
            <a:r>
              <a:rPr lang="ru-RU" sz="2800" dirty="0">
                <a:solidFill>
                  <a:srgbClr val="C00000"/>
                </a:solidFill>
              </a:rPr>
              <a:t>: </a:t>
            </a:r>
            <a:r>
              <a:rPr lang="ru-RU" sz="2400" dirty="0"/>
              <a:t>управленческий, инженерно-технический, рабочий.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Распределение по профессиям и специальностям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слесарь, электрик, программист.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Требования к квалификации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dirty="0"/>
              <a:t>наличие профильного образования, опыт работы, профессиональные навыки.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Профессия характеризуется видом трудовой деятельности, требующим определенных теоретических знаний и практических навыков.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Специальности представляют собой узкоспециализированные направления внутри профессии.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Уровень квалификации отражает степень подготовленности специалиста, определяемую образованием, опытом и компетенциями.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94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413" y="151310"/>
            <a:ext cx="1185269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srgbClr val="7030A0"/>
                </a:solidFill>
                <a:latin typeface="-apple-system"/>
              </a:rPr>
              <a:t>Норматив чистой продукции включает в себя:</a:t>
            </a:r>
          </a:p>
          <a:p>
            <a:pPr lvl="0">
              <a:buFont typeface="Arial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-apple-system"/>
              </a:rPr>
              <a:t>Заработную плату</a:t>
            </a:r>
            <a:r>
              <a:rPr lang="ru-RU" sz="3600" dirty="0">
                <a:solidFill>
                  <a:prstClr val="black"/>
                </a:solidFill>
                <a:latin typeface="-apple-system"/>
              </a:rPr>
              <a:t> производственных рабочих (основную и дополнительную)</a:t>
            </a:r>
          </a:p>
          <a:p>
            <a:pPr lvl="0">
              <a:buFont typeface="Arial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-apple-system"/>
              </a:rPr>
              <a:t>Отчисления</a:t>
            </a:r>
            <a:r>
              <a:rPr lang="ru-RU" sz="3600" dirty="0">
                <a:solidFill>
                  <a:prstClr val="black"/>
                </a:solidFill>
                <a:latin typeface="-apple-system"/>
              </a:rPr>
              <a:t> на социальное страхование</a:t>
            </a:r>
          </a:p>
          <a:p>
            <a:pPr lvl="0">
              <a:buFont typeface="Arial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-apple-system"/>
              </a:rPr>
              <a:t>Нормативную прибыль</a:t>
            </a:r>
            <a:endParaRPr lang="ru-RU" sz="3600" dirty="0">
              <a:solidFill>
                <a:prstClr val="black"/>
              </a:solidFill>
              <a:latin typeface="-apple-system"/>
            </a:endParaRPr>
          </a:p>
          <a:p>
            <a:pPr lvl="0"/>
            <a:r>
              <a:rPr lang="ru-RU" sz="3600" dirty="0">
                <a:solidFill>
                  <a:prstClr val="black"/>
                </a:solidFill>
                <a:latin typeface="-apple-system"/>
              </a:rPr>
              <a:t>Применяется для:</a:t>
            </a:r>
          </a:p>
          <a:p>
            <a:pPr lvl="0">
              <a:buFont typeface="Arial"/>
              <a:buChar char="•"/>
            </a:pPr>
            <a:r>
              <a:rPr lang="ru-RU" sz="3600" dirty="0">
                <a:solidFill>
                  <a:prstClr val="black"/>
                </a:solidFill>
                <a:latin typeface="-apple-system"/>
              </a:rPr>
              <a:t>Определения динамики производительности труда</a:t>
            </a:r>
          </a:p>
          <a:p>
            <a:pPr lvl="0">
              <a:buFont typeface="Arial"/>
              <a:buChar char="•"/>
            </a:pPr>
            <a:r>
              <a:rPr lang="ru-RU" sz="3600" dirty="0">
                <a:solidFill>
                  <a:prstClr val="black"/>
                </a:solidFill>
                <a:latin typeface="-apple-system"/>
              </a:rPr>
              <a:t>Контроля расходов на оплату труда</a:t>
            </a:r>
          </a:p>
          <a:p>
            <a:pPr lvl="0">
              <a:buFont typeface="Arial"/>
              <a:buChar char="•"/>
            </a:pPr>
            <a:r>
              <a:rPr lang="ru-RU" sz="3600" dirty="0">
                <a:solidFill>
                  <a:prstClr val="black"/>
                </a:solidFill>
                <a:latin typeface="-apple-system"/>
              </a:rPr>
              <a:t>Установления нормативов заработной платы</a:t>
            </a:r>
            <a:r>
              <a:rPr lang="ru-RU" sz="2400" dirty="0">
                <a:solidFill>
                  <a:prstClr val="black"/>
                </a:solidFill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259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2850" y="1167310"/>
            <a:ext cx="118526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-apple-system"/>
              </a:rPr>
              <a:t>Преимущества и ограничения</a:t>
            </a:r>
          </a:p>
          <a:p>
            <a:r>
              <a:rPr lang="ru-RU" sz="3600" b="1" dirty="0">
                <a:latin typeface="-apple-system"/>
              </a:rPr>
              <a:t>Преимущества:</a:t>
            </a:r>
            <a:endParaRPr lang="ru-RU" sz="36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3600" dirty="0">
                <a:latin typeface="-apple-system"/>
              </a:rPr>
              <a:t>Независимость от динамики материальных затрат</a:t>
            </a:r>
          </a:p>
          <a:p>
            <a:pPr>
              <a:buFont typeface="Arial"/>
              <a:buChar char="•"/>
            </a:pPr>
            <a:r>
              <a:rPr lang="ru-RU" sz="3600" dirty="0">
                <a:latin typeface="-apple-system"/>
              </a:rPr>
              <a:t>Отсутствие повторного счета перенесенной стоимости</a:t>
            </a:r>
          </a:p>
          <a:p>
            <a:pPr>
              <a:buFont typeface="Arial"/>
              <a:buChar char="•"/>
            </a:pPr>
            <a:r>
              <a:rPr lang="ru-RU" sz="3600" dirty="0">
                <a:latin typeface="-apple-system"/>
              </a:rPr>
              <a:t>Объективность оценки производительности живого труда</a:t>
            </a:r>
          </a:p>
          <a:p>
            <a:r>
              <a:rPr lang="ru-RU" sz="3600" b="1" dirty="0">
                <a:latin typeface="-apple-system"/>
              </a:rPr>
              <a:t>Ограничения:</a:t>
            </a:r>
            <a:endParaRPr lang="ru-RU" sz="36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3600" dirty="0">
                <a:latin typeface="-apple-system"/>
              </a:rPr>
              <a:t>Зависимость от структурных сдвигов в производстве</a:t>
            </a:r>
          </a:p>
          <a:p>
            <a:pPr>
              <a:buFont typeface="Arial"/>
              <a:buChar char="•"/>
            </a:pPr>
            <a:r>
              <a:rPr lang="ru-RU" sz="3600" dirty="0">
                <a:latin typeface="-apple-system"/>
              </a:rPr>
              <a:t>Отсутствие связи с хозрасчетными показателями</a:t>
            </a:r>
          </a:p>
          <a:p>
            <a:pPr>
              <a:buFont typeface="Arial"/>
              <a:buChar char="•"/>
            </a:pPr>
            <a:r>
              <a:rPr lang="ru-RU" sz="3600" dirty="0">
                <a:latin typeface="-apple-system"/>
              </a:rPr>
              <a:t>Не отражение экономии материальных затрат</a:t>
            </a:r>
            <a:endParaRPr lang="ru-RU" sz="36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7861395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3557" y="1921131"/>
            <a:ext cx="119249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 Уровень выполнения плана                                         по номенклатуре.</a:t>
            </a:r>
          </a:p>
          <a:p>
            <a:pPr>
              <a:buFont typeface="Arial"/>
              <a:buChar char="•"/>
            </a:pPr>
            <a:r>
              <a:rPr lang="ru-RU" sz="3600" b="1" dirty="0"/>
              <a:t>Расчет</a:t>
            </a:r>
            <a:r>
              <a:rPr lang="ru-RU" sz="3600" dirty="0"/>
              <a:t>: определяется как отношение фактически выпущенной продукции к запланированной.</a:t>
            </a:r>
          </a:p>
          <a:p>
            <a:pPr>
              <a:buFont typeface="Arial"/>
              <a:buChar char="•"/>
            </a:pPr>
            <a:r>
              <a:rPr lang="ru-RU" sz="3600" b="1" dirty="0"/>
              <a:t>Анализ</a:t>
            </a:r>
            <a:r>
              <a:rPr lang="ru-RU" sz="3600" dirty="0"/>
              <a:t>: выявляет причины отклонения от плана.</a:t>
            </a:r>
          </a:p>
          <a:p>
            <a:pPr>
              <a:buFont typeface="Arial"/>
              <a:buChar char="•"/>
            </a:pPr>
            <a:r>
              <a:rPr lang="ru-RU" sz="3600" b="1" dirty="0"/>
              <a:t>Корректировка</a:t>
            </a:r>
            <a:r>
              <a:rPr lang="ru-RU" sz="3600" dirty="0"/>
              <a:t>: позволяет своевременно вносить изменения в производственный процесс.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12910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277" y="214251"/>
            <a:ext cx="1192496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Факторы повышения эффективности производства.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Автоматизация процессов</a:t>
            </a:r>
            <a:r>
              <a:rPr lang="ru-RU" sz="2800" dirty="0"/>
              <a:t>: внедрение робототехники повысило производительность труда , сократив издержки.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Инновационные технологии</a:t>
            </a:r>
            <a:r>
              <a:rPr lang="ru-RU" sz="2800" dirty="0"/>
              <a:t>: использование цифровых платформ оптимизировало управление цепочками поставок, снизив затраты на логистику.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Повышение квалификации персонала</a:t>
            </a:r>
            <a:r>
              <a:rPr lang="ru-RU" sz="2800" dirty="0"/>
              <a:t>: обучение сотрудников новым технологиям улучшило качество выпускаемой продукции, увеличив долю качественных изделий.</a:t>
            </a:r>
          </a:p>
          <a:p>
            <a:pPr>
              <a:buFont typeface="Arial"/>
              <a:buChar char="•"/>
            </a:pPr>
            <a:endParaRPr lang="ru-RU" sz="2800" dirty="0"/>
          </a:p>
          <a:p>
            <a:pPr>
              <a:buFont typeface="Arial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Контроль остатков снижает риски перепроизводства.</a:t>
            </a:r>
          </a:p>
          <a:p>
            <a:pPr>
              <a:buFont typeface="Arial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Регулярное планирование и анализ повышают точность прогнозирования спроса.</a:t>
            </a:r>
          </a:p>
          <a:p>
            <a:pPr>
              <a:buFont typeface="Arial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Автоматизация и инновации способствуют росту производительности.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07577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9844" y="77984"/>
            <a:ext cx="1188183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Производственная мощность</a:t>
            </a:r>
            <a:r>
              <a:rPr lang="ru-RU" sz="2800" dirty="0"/>
              <a:t> — это максимальная способность предприятия выпускать продукцию за определенный промежуток времени. Она определяется исходя из имеющегося оборудования, ресурсов и технологических возможностей.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Определение максимальной производительности оборудования </a:t>
            </a:r>
            <a:r>
              <a:rPr lang="ru-RU" sz="2800" dirty="0"/>
              <a:t>позволяет установить потенциальный объем выпуска продукции.</a:t>
            </a:r>
          </a:p>
          <a:p>
            <a:pPr>
              <a:buFont typeface="Arial"/>
              <a:buChar char="•"/>
            </a:pPr>
            <a:r>
              <a:rPr lang="ru-RU" sz="2800" dirty="0"/>
              <a:t>Анализ степени загрузки мощностей помогает выявить неиспользованные резервы и повысить эффективность.</a:t>
            </a:r>
          </a:p>
          <a:p>
            <a:pPr>
              <a:buFont typeface="Arial"/>
              <a:buChar char="•"/>
            </a:pPr>
            <a:r>
              <a:rPr lang="ru-RU" sz="2800" dirty="0"/>
              <a:t>Оценка влияния спроса и конкуренции дает возможность адаптироваться к рыночным условиям.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Номинальный фонд времени представляет собой количество часов, которое оборудование может быть использовано в течение определенного периода, исключая запланированные остановки, такие как ремонт или техническое обслуживание. Он рассчитывается исходя из календарного фонда времени минус регламентированные перерывы.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8495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96998"/>
            <a:ext cx="1187320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Эффективный фонд времени работы оборудования</a:t>
            </a:r>
            <a:r>
              <a:rPr lang="ru-RU" sz="4000" b="1" dirty="0"/>
              <a:t>.</a:t>
            </a:r>
          </a:p>
          <a:p>
            <a:r>
              <a:rPr lang="ru-RU" sz="3200" b="1" dirty="0">
                <a:latin typeface="-apple-system"/>
              </a:rPr>
              <a:t>Эффективный фонд времени</a:t>
            </a:r>
            <a:r>
              <a:rPr lang="ru-RU" sz="3200" dirty="0">
                <a:latin typeface="-apple-system"/>
              </a:rPr>
              <a:t> — это реально используемое для работы время в течение планируемого периода. Он рассчитывается как режимный фонд за вычетом времени, необходимого для ремонта, модернизации, профилактики и наладки оборудования.</a:t>
            </a:r>
          </a:p>
          <a:p>
            <a:endParaRPr lang="ru-RU" sz="3200" b="1" dirty="0">
              <a:latin typeface="-apple-system"/>
            </a:endParaRPr>
          </a:p>
          <a:p>
            <a:r>
              <a:rPr lang="ru-RU" sz="3200" b="1" dirty="0">
                <a:latin typeface="-apple-system"/>
              </a:rPr>
              <a:t>Расчет эффективного фонда</a:t>
            </a:r>
          </a:p>
          <a:p>
            <a:r>
              <a:rPr lang="ru-RU" sz="3200" b="1" dirty="0">
                <a:latin typeface="-apple-system"/>
              </a:rPr>
              <a:t>Базовая формула расчета:</a:t>
            </a:r>
            <a:endParaRPr lang="ru-RU" sz="32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Эффективный фонд = Режимный фонд × (1 - 0,1)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При работе в одну смену базовый показатель составляет 1870 часов в год</a:t>
            </a:r>
          </a:p>
          <a:p>
            <a:endParaRPr lang="ru-RU" b="1" dirty="0">
              <a:latin typeface="-apple-system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50935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610136"/>
            <a:ext cx="118732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-apple-system"/>
            </a:endParaRPr>
          </a:p>
          <a:p>
            <a:r>
              <a:rPr lang="ru-RU" sz="2800" b="1" dirty="0">
                <a:latin typeface="-apple-system"/>
              </a:rPr>
              <a:t>Корректировка по возрасту оборудования</a:t>
            </a:r>
          </a:p>
          <a:p>
            <a:r>
              <a:rPr lang="ru-RU" sz="2800" dirty="0">
                <a:latin typeface="-apple-system"/>
              </a:rPr>
              <a:t>В зависимости от срока эксплуатации эффективный фонд корректируется: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До 5 лет — 1870 часов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6-10 лет — сокращение на 1,5% за каждый год сверх 5 лет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11-15 лет — сокращение на 2% за каждый год сверх 10 лет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Свыше 15 лет — сокращение на 2,5% за каждый год сверх 15 лет</a:t>
            </a:r>
          </a:p>
          <a:p>
            <a:endParaRPr lang="ru-RU" sz="2800" b="1" dirty="0">
              <a:latin typeface="-apple-system"/>
            </a:endParaRPr>
          </a:p>
          <a:p>
            <a:r>
              <a:rPr lang="ru-RU" sz="2800" b="1" dirty="0">
                <a:latin typeface="-apple-system"/>
              </a:rPr>
              <a:t>Примеры расчета:</a:t>
            </a:r>
            <a:endParaRPr lang="ru-RU" sz="28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Для оборудования возрастом 10 лет: 1870 × (1 - 0,015 × 5) = 1730 часов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Для оборудования возрастом 15 лет: 1870 × (1 - 0,015 × 5 - 0,02 × 5) = 1542 часа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Для оборудования возрастом 17 лет: 1870 × (1 - 0,015 × 5 - 0,02 × 5 - 0,025 × 2) = 1450 часов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13249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3168" y="168562"/>
            <a:ext cx="11735183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-apple-system"/>
              </a:rPr>
              <a:t>      </a:t>
            </a:r>
            <a:r>
              <a:rPr lang="ru-RU" sz="3200" b="1" dirty="0">
                <a:solidFill>
                  <a:srgbClr val="7030A0"/>
                </a:solidFill>
                <a:latin typeface="-apple-system"/>
              </a:rPr>
              <a:t>                                           Альтернативная формула расчета</a:t>
            </a:r>
          </a:p>
          <a:p>
            <a:r>
              <a:rPr lang="ru-RU" sz="3200" b="1" dirty="0">
                <a:latin typeface="-apple-system"/>
              </a:rPr>
              <a:t>Второй метод расчета:</a:t>
            </a:r>
            <a:br>
              <a:rPr lang="ru-RU" sz="3200" dirty="0">
                <a:latin typeface="-apple-system"/>
              </a:rPr>
            </a:br>
            <a:r>
              <a:rPr lang="ru-RU" sz="3200" dirty="0" err="1">
                <a:latin typeface="KaTeX_Main"/>
              </a:rPr>
              <a:t>Фэф</a:t>
            </a:r>
            <a:r>
              <a:rPr lang="ru-RU" sz="3200" dirty="0">
                <a:latin typeface="KaTeX_Main"/>
              </a:rPr>
              <a:t>​=1870×[2−(1+0,02)</a:t>
            </a:r>
            <a:r>
              <a:rPr lang="ru-RU" sz="3200" i="1" dirty="0">
                <a:latin typeface="KaTeX_Math"/>
              </a:rPr>
              <a:t>T</a:t>
            </a:r>
            <a:r>
              <a:rPr lang="ru-RU" sz="3200" dirty="0">
                <a:latin typeface="KaTeX_Main"/>
              </a:rPr>
              <a:t>−3]</a:t>
            </a:r>
            <a:r>
              <a:rPr lang="ru-RU" sz="3200" dirty="0">
                <a:latin typeface="-apple-system"/>
              </a:rPr>
              <a:t>, где T — фактический возраст оборудования</a:t>
            </a:r>
          </a:p>
          <a:p>
            <a:endParaRPr lang="ru-RU" sz="3200" b="1" dirty="0">
              <a:latin typeface="-apple-system"/>
            </a:endParaRPr>
          </a:p>
          <a:p>
            <a:r>
              <a:rPr lang="ru-RU" sz="3200" b="1" dirty="0">
                <a:latin typeface="-apple-system"/>
              </a:rPr>
              <a:t>Практический пример расчета</a:t>
            </a:r>
          </a:p>
          <a:p>
            <a:r>
              <a:rPr lang="ru-RU" sz="3200" dirty="0">
                <a:latin typeface="-apple-system"/>
              </a:rPr>
              <a:t>При работе в одну смену с учетом: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247 рабочих дней в году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8-часового рабочего дня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Потерь времени 14,2%</a:t>
            </a:r>
          </a:p>
          <a:p>
            <a:endParaRPr lang="ru-RU" sz="3200" b="1" dirty="0">
              <a:latin typeface="-apple-system"/>
            </a:endParaRPr>
          </a:p>
          <a:p>
            <a:r>
              <a:rPr lang="ru-RU" sz="3200" b="1" dirty="0">
                <a:latin typeface="-apple-system"/>
              </a:rPr>
              <a:t>Расчет:</a:t>
            </a:r>
            <a:br>
              <a:rPr lang="ru-RU" sz="3200" dirty="0">
                <a:latin typeface="-apple-system"/>
              </a:rPr>
            </a:br>
            <a:r>
              <a:rPr lang="ru-RU" sz="3200" dirty="0">
                <a:latin typeface="KaTeX_Main"/>
              </a:rPr>
              <a:t>ЭФВ=(247×8)−14,2%=1693</a:t>
            </a:r>
            <a:r>
              <a:rPr lang="ru-RU" sz="3200" dirty="0">
                <a:latin typeface="-apple-system"/>
              </a:rPr>
              <a:t> часа</a:t>
            </a:r>
          </a:p>
          <a:p>
            <a:endParaRPr lang="ru-RU" b="1" dirty="0">
              <a:latin typeface="-apple-system"/>
            </a:endParaRPr>
          </a:p>
          <a:p>
            <a:endParaRPr lang="ru-RU" dirty="0">
              <a:latin typeface="-apple-system"/>
            </a:endParaRPr>
          </a:p>
          <a:p>
            <a:endParaRPr lang="ru-RU" b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1575292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724315"/>
            <a:ext cx="1173518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-apple-system"/>
              </a:rPr>
              <a:t>      </a:t>
            </a:r>
            <a:endParaRPr lang="ru-RU" b="1" dirty="0">
              <a:latin typeface="-apple-system"/>
            </a:endParaRPr>
          </a:p>
          <a:p>
            <a:r>
              <a:rPr lang="ru-RU" sz="4000" b="1" dirty="0">
                <a:solidFill>
                  <a:srgbClr val="00B050"/>
                </a:solidFill>
                <a:latin typeface="-apple-system"/>
              </a:rPr>
              <a:t>Применение в производственных расчетах</a:t>
            </a:r>
          </a:p>
          <a:p>
            <a:r>
              <a:rPr lang="ru-RU" sz="4000" dirty="0">
                <a:latin typeface="-apple-system"/>
              </a:rPr>
              <a:t>Эффективный фонд времени используется при:</a:t>
            </a:r>
          </a:p>
          <a:p>
            <a:pPr>
              <a:buFont typeface="Arial"/>
              <a:buChar char="•"/>
            </a:pPr>
            <a:r>
              <a:rPr lang="ru-RU" sz="4000" dirty="0">
                <a:latin typeface="-apple-system"/>
              </a:rPr>
              <a:t>Расчете производственной мощности</a:t>
            </a:r>
          </a:p>
          <a:p>
            <a:pPr>
              <a:buFont typeface="Arial"/>
              <a:buChar char="•"/>
            </a:pPr>
            <a:r>
              <a:rPr lang="ru-RU" sz="4000" dirty="0">
                <a:latin typeface="-apple-system"/>
              </a:rPr>
              <a:t>Планировании загрузки оборудования</a:t>
            </a:r>
          </a:p>
          <a:p>
            <a:pPr>
              <a:buFont typeface="Arial"/>
              <a:buChar char="•"/>
            </a:pPr>
            <a:r>
              <a:rPr lang="ru-RU" sz="4000" dirty="0">
                <a:latin typeface="-apple-system"/>
              </a:rPr>
              <a:t>Определении потребности в ресурсах</a:t>
            </a:r>
          </a:p>
          <a:p>
            <a:pPr>
              <a:buFont typeface="Arial"/>
              <a:buChar char="•"/>
            </a:pPr>
            <a:r>
              <a:rPr lang="ru-RU" sz="4000" dirty="0">
                <a:latin typeface="-apple-system"/>
              </a:rPr>
              <a:t>Оценке эффективности использования оборудования</a:t>
            </a:r>
          </a:p>
          <a:p>
            <a:endParaRPr lang="ru-RU" dirty="0">
              <a:latin typeface="-apple-system"/>
            </a:endParaRPr>
          </a:p>
          <a:p>
            <a:endParaRPr lang="ru-RU" b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6207868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92392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7419" y="196998"/>
            <a:ext cx="1173192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Показатели производственной мощности.</a:t>
            </a:r>
          </a:p>
          <a:p>
            <a:pPr>
              <a:buFont typeface="Arial"/>
              <a:buChar char="•"/>
            </a:pPr>
            <a:r>
              <a:rPr lang="ru-RU" sz="2800" dirty="0"/>
              <a:t>Максимальный объем производства — предельный выпуск продукции предприятием.</a:t>
            </a:r>
          </a:p>
          <a:p>
            <a:pPr>
              <a:buFont typeface="Arial"/>
              <a:buChar char="•"/>
            </a:pPr>
            <a:r>
              <a:rPr lang="ru-RU" sz="2800" dirty="0"/>
              <a:t>Производительность труда — количество продукции, произведенной работником за единицу времени.</a:t>
            </a:r>
          </a:p>
          <a:p>
            <a:pPr>
              <a:buFont typeface="Arial"/>
              <a:buChar char="•"/>
            </a:pPr>
            <a:r>
              <a:rPr lang="ru-RU" sz="2800" dirty="0"/>
              <a:t>Коэффициент использования мощностей — отношение фактически выпущенной продукции к максимально возможной.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Анализ показателей использования производственной мощности.</a:t>
            </a:r>
          </a:p>
          <a:p>
            <a:pPr>
              <a:buFont typeface="Arial"/>
              <a:buChar char="•"/>
            </a:pPr>
            <a:r>
              <a:rPr lang="ru-RU" sz="2800" dirty="0"/>
              <a:t>Текущий уровень использования мощностей оценивается путем сравнения фактических объемов выпуска продукции с максимальным потенциалом.</a:t>
            </a:r>
          </a:p>
          <a:p>
            <a:pPr>
              <a:buFont typeface="Arial"/>
              <a:buChar char="•"/>
            </a:pPr>
            <a:r>
              <a:rPr lang="ru-RU" sz="2800" dirty="0"/>
              <a:t>Резервы повышения эффективности выявляются через анализ коэффициента загрузки оборудования и производительность труда.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30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97" y="659011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2AD63-E860-43A8-B5C0-766BAF67C67D}"/>
              </a:ext>
            </a:extLst>
          </p:cNvPr>
          <p:cNvSpPr txBox="1"/>
          <p:nvPr/>
        </p:nvSpPr>
        <p:spPr>
          <a:xfrm>
            <a:off x="233680" y="233680"/>
            <a:ext cx="118364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Нормирование труда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Назначение</a:t>
            </a:r>
            <a:r>
              <a:rPr lang="ru-RU" sz="2400" dirty="0"/>
              <a:t>: обеспечение оптимального соотношения между трудозатратами и результатами.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Расчёт нормы времени</a:t>
            </a:r>
            <a:r>
              <a:rPr lang="ru-RU" sz="2400" dirty="0"/>
              <a:t>: хронометраж, фотография рабочего дня, микроэлементное нормирование.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Установление нормативов выработки</a:t>
            </a:r>
            <a:r>
              <a:rPr lang="ru-RU" sz="2400" dirty="0"/>
              <a:t>: определение количества продукции, которое работник обязан произвести за единицу времени.</a:t>
            </a:r>
            <a:r>
              <a:rPr lang="ru-RU" sz="2400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030A0"/>
                </a:solidFill>
              </a:rPr>
              <a:t>Методы определения численности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Аналитический метод</a:t>
            </a:r>
            <a:r>
              <a:rPr lang="ru-RU" sz="2400" dirty="0"/>
              <a:t>: анализ производственной программы и объемов работ.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Метод прямого счета</a:t>
            </a:r>
            <a:r>
              <a:rPr lang="ru-RU" sz="2400" dirty="0"/>
              <a:t>: расчет исходя из действующих норм времени и выработки.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/>
              <a:t>Экспертный метод</a:t>
            </a:r>
            <a:r>
              <a:rPr lang="ru-RU" sz="2400" dirty="0"/>
              <a:t>: определение численности на основе опыта экспертов.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Вывод: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Производительность труда напрямую зависит от показателей выработки и трудоемкости.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Грамотная организация рабочего процесса позволяет оптимизировать затраты ресурсов и повысить производительность на 15–20%.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Постоянное обучение и повышение квалификации сотрудников ведет к снижению брака и увеличению выпуска качественной продукции.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62834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92392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7419" y="196998"/>
            <a:ext cx="117319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Факторы, влияющие на производственную мощность</a:t>
            </a:r>
          </a:p>
          <a:p>
            <a:pPr>
              <a:buFont typeface="Arial"/>
              <a:buChar char="•"/>
            </a:pPr>
            <a:r>
              <a:rPr lang="ru-RU" sz="3600" b="1" dirty="0"/>
              <a:t>Технологические возможности оборудования</a:t>
            </a:r>
            <a:r>
              <a:rPr lang="ru-RU" sz="3600" dirty="0"/>
              <a:t>: современные технологии позволяют увеличить производительность и снизить издержки.</a:t>
            </a:r>
          </a:p>
          <a:p>
            <a:pPr>
              <a:buFont typeface="Arial"/>
              <a:buChar char="•"/>
            </a:pPr>
            <a:r>
              <a:rPr lang="ru-RU" sz="3600" b="1" dirty="0"/>
              <a:t>Качество сырья и материалов</a:t>
            </a:r>
            <a:r>
              <a:rPr lang="ru-RU" sz="3600" dirty="0"/>
              <a:t>: использование высококачественных ресурсов повышает надежность продукции и снижает количество брака.</a:t>
            </a:r>
          </a:p>
          <a:p>
            <a:pPr>
              <a:buFont typeface="Arial"/>
              <a:buChar char="•"/>
            </a:pPr>
            <a:r>
              <a:rPr lang="ru-RU" sz="3600" b="1" dirty="0"/>
              <a:t>Уровень квалификации персонала</a:t>
            </a:r>
            <a:r>
              <a:rPr lang="ru-RU" sz="3600" dirty="0"/>
              <a:t>: обученные сотрудники повышают эффективность работы и снижают затраты.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93894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73032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724315"/>
            <a:ext cx="1199895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Методы увеличения производственной мощности.</a:t>
            </a:r>
          </a:p>
          <a:p>
            <a:r>
              <a:rPr lang="ru-RU" sz="3200" b="1" dirty="0">
                <a:latin typeface="-apple-system"/>
              </a:rPr>
              <a:t>Классификация методов увеличения мощности</a:t>
            </a:r>
          </a:p>
          <a:p>
            <a:r>
              <a:rPr lang="ru-RU" sz="3200" b="1" dirty="0">
                <a:latin typeface="-apple-system"/>
              </a:rPr>
              <a:t>Методы с капитальными вложениями:</a:t>
            </a:r>
            <a:endParaRPr lang="ru-RU" sz="32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Установка современного высокопроизводительного оборудования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Модернизация и реконструкция существующего оборудования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Замена устаревшего оборудования на новое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Проведение капитального ремонта и технического обслуживания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Автоматизация производственных процессов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Механизация вспомогательных операций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64059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73032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62493"/>
            <a:ext cx="1199895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-apple-system"/>
              </a:rPr>
              <a:t>Методы без значительных инвестиций:</a:t>
            </a:r>
            <a:endParaRPr lang="ru-RU" sz="32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Оптимизация использования существующего оборудования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Повышение коэффициента сменности работы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Сокращение простоев оборудования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Улучшение организации ремонтных работ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Рационализация использования производственных площадей</a:t>
            </a:r>
          </a:p>
          <a:p>
            <a:r>
              <a:rPr lang="ru-RU" sz="3200" b="1" dirty="0">
                <a:latin typeface="-apple-system"/>
              </a:rPr>
              <a:t>Организационные методы повышения мощности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Совершенствование организации труда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Оптимизация производственных процессов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Улучшение системы планирования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Внедрение современных принципов организации производства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Стандартизация и унификация деталей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Оптимизация движения материалов между цехами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69529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3008" y="117768"/>
            <a:ext cx="119077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-apple-system"/>
              </a:rPr>
              <a:t>Технические методы повышения мощности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Внедрение прогрессивных технологий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Повышение качества сырья и материалов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Улучшение системы контроля качества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Механизация трудоемких операций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Автоматизация производственных процессов</a:t>
            </a:r>
          </a:p>
          <a:p>
            <a:pPr>
              <a:buFont typeface="Arial"/>
              <a:buChar char="•"/>
            </a:pPr>
            <a:r>
              <a:rPr lang="ru-RU" dirty="0">
                <a:latin typeface="-apple-system"/>
              </a:rPr>
              <a:t>.</a:t>
            </a:r>
          </a:p>
          <a:p>
            <a:pPr>
              <a:buFont typeface="Arial"/>
              <a:buChar char="•"/>
            </a:pPr>
            <a:endParaRPr lang="ru-RU" b="0" i="0" dirty="0">
              <a:effectLst/>
              <a:latin typeface="-apple-syste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9EE45-43C1-460E-A72A-F0527DE870FB}"/>
              </a:ext>
            </a:extLst>
          </p:cNvPr>
          <p:cNvSpPr txBox="1"/>
          <p:nvPr/>
        </p:nvSpPr>
        <p:spPr>
          <a:xfrm>
            <a:off x="203008" y="2598944"/>
            <a:ext cx="9062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Совершенствование технологических режимов</a:t>
            </a:r>
          </a:p>
          <a:p>
            <a:r>
              <a:rPr lang="ru-RU" sz="2800" b="1" dirty="0">
                <a:latin typeface="-apple-system"/>
              </a:rPr>
              <a:t>Практические рекомендации по увеличению мощности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latin typeface="-apple-system"/>
              </a:rPr>
              <a:t>Анализ текущего состояния:</a:t>
            </a:r>
            <a:endParaRPr lang="ru-RU" sz="28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Оценка эффективности использования оборудования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Выявление узких мест производства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Анализ простоев и причин их возникновения</a:t>
            </a:r>
          </a:p>
        </p:txBody>
      </p:sp>
    </p:spTree>
    <p:extLst>
      <p:ext uri="{BB962C8B-B14F-4D97-AF65-F5344CB8AC3E}">
        <p14:creationId xmlns:p14="http://schemas.microsoft.com/office/powerpoint/2010/main" val="17703432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528" y="104363"/>
            <a:ext cx="11907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2"/>
            </a:pPr>
            <a:r>
              <a:rPr lang="ru-RU" sz="3200" b="1" dirty="0">
                <a:latin typeface="-apple-system"/>
              </a:rPr>
              <a:t>Мероприятия по оптимизации:</a:t>
            </a:r>
            <a:endParaRPr lang="ru-RU" sz="32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Устранение необоснованных потерь времени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Повышение квалификации персонала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Совершенствование структуры основных фондов</a:t>
            </a:r>
          </a:p>
          <a:p>
            <a:r>
              <a:rPr lang="ru-RU" sz="3200" dirty="0">
                <a:latin typeface="-apple-system"/>
              </a:rPr>
              <a:t>Организация мероприятий по снижению норм расхода сырья</a:t>
            </a:r>
          </a:p>
          <a:p>
            <a:pPr>
              <a:buFont typeface="+mj-lt"/>
              <a:buAutoNum type="arabicPeriod" startAt="3"/>
            </a:pPr>
            <a:r>
              <a:rPr lang="ru-RU" sz="3200" b="1" dirty="0">
                <a:latin typeface="-apple-system"/>
              </a:rPr>
              <a:t>Стратегическое планирование:</a:t>
            </a:r>
            <a:endParaRPr lang="ru-RU" sz="32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Выбор оптимальной стратегии наращивания мощностей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Создание резервного фонда мощности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Планирование модернизации оборудования</a:t>
            </a:r>
          </a:p>
          <a:p>
            <a:pPr>
              <a:buFont typeface="Arial"/>
              <a:buChar char="•"/>
            </a:pPr>
            <a:r>
              <a:rPr lang="ru-RU" dirty="0">
                <a:latin typeface="-apple-system"/>
              </a:rPr>
              <a:t>.</a:t>
            </a:r>
          </a:p>
          <a:p>
            <a:pPr>
              <a:buFont typeface="Arial"/>
              <a:buChar char="•"/>
            </a:pPr>
            <a:endParaRPr lang="ru-RU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1612175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967" y="129765"/>
            <a:ext cx="1189045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FF0000"/>
              </a:solidFill>
              <a:latin typeface="-apple-system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-apple-system"/>
              </a:rPr>
              <a:t>Примеры эффективности применения методов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В транспортном машиностроении увеличение мощности на 25-30% достигнуто через внедрение системы точной поставки комплектующих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В черной металлургии рост мощности на 15% получен за счет технической реконструкции и автоматизации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В мебельной промышленности увеличение на 20% достигнуто через стандартизацию и оптимизацию размещения оборудования</a:t>
            </a:r>
          </a:p>
          <a:p>
            <a:r>
              <a:rPr lang="ru-RU" sz="2800" b="1" dirty="0">
                <a:solidFill>
                  <a:srgbClr val="FF0000"/>
                </a:solidFill>
                <a:latin typeface="-apple-system"/>
              </a:rPr>
              <a:t>Факторы успешной реализации.</a:t>
            </a:r>
          </a:p>
          <a:p>
            <a:r>
              <a:rPr lang="ru-RU" sz="2800" b="1" dirty="0">
                <a:latin typeface="-apple-system"/>
              </a:rPr>
              <a:t>Квалификация персонала:</a:t>
            </a:r>
            <a:r>
              <a:rPr lang="ru-RU" sz="2800" dirty="0">
                <a:latin typeface="-apple-system"/>
              </a:rPr>
              <a:t> повышение компетенций работников</a:t>
            </a:r>
          </a:p>
          <a:p>
            <a:pPr>
              <a:buFont typeface="Arial"/>
              <a:buChar char="•"/>
            </a:pPr>
            <a:r>
              <a:rPr lang="ru-RU" sz="2800" b="1" dirty="0">
                <a:latin typeface="-apple-system"/>
              </a:rPr>
              <a:t>Организация труда:</a:t>
            </a:r>
            <a:r>
              <a:rPr lang="ru-RU" sz="2800" dirty="0">
                <a:latin typeface="-apple-system"/>
              </a:rPr>
              <a:t> эффективная система мотивации</a:t>
            </a:r>
          </a:p>
          <a:p>
            <a:pPr>
              <a:buFont typeface="Arial"/>
              <a:buChar char="•"/>
            </a:pPr>
            <a:r>
              <a:rPr lang="ru-RU" sz="2800" b="1" dirty="0">
                <a:latin typeface="-apple-system"/>
              </a:rPr>
              <a:t>Техническое оснащение:</a:t>
            </a:r>
            <a:r>
              <a:rPr lang="ru-RU" sz="2800" dirty="0">
                <a:latin typeface="-apple-system"/>
              </a:rPr>
              <a:t> своевременное обновление оборудования</a:t>
            </a:r>
          </a:p>
          <a:p>
            <a:pPr>
              <a:buFont typeface="Arial"/>
              <a:buChar char="•"/>
            </a:pPr>
            <a:r>
              <a:rPr lang="ru-RU" sz="2800" b="1" dirty="0">
                <a:latin typeface="-apple-system"/>
              </a:rPr>
              <a:t>Производственная культура:</a:t>
            </a:r>
            <a:r>
              <a:rPr lang="ru-RU" sz="2800" dirty="0">
                <a:latin typeface="-apple-system"/>
              </a:rPr>
              <a:t> соблюдение технологических процессов</a:t>
            </a:r>
          </a:p>
          <a:p>
            <a:pPr>
              <a:buFont typeface="Arial"/>
              <a:buChar char="•"/>
            </a:pPr>
            <a:r>
              <a:rPr lang="ru-RU" sz="2800" b="1" dirty="0">
                <a:latin typeface="-apple-system"/>
              </a:rPr>
              <a:t>Планирование:</a:t>
            </a:r>
            <a:r>
              <a:rPr lang="ru-RU" sz="2800" dirty="0">
                <a:latin typeface="-apple-system"/>
              </a:rPr>
              <a:t> четкое распределение ресурсов и времени</a:t>
            </a:r>
            <a:endParaRPr lang="ru-RU" sz="28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8356939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2913" y="187895"/>
            <a:ext cx="1184732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Теория определения оптимального объема производства в условиях рыночной экономики.</a:t>
            </a:r>
          </a:p>
          <a:p>
            <a:r>
              <a:rPr lang="ru-RU" sz="2800" dirty="0"/>
              <a:t>Оптимальным объемом производства считается количество товаров или услуг, которое позволяет предприятию максимизировать прибыль при минимальных затратах. Выбор этого объема осуществляется путем анализа общей выручки и совокупных затрат. На выбор влияют факторы, такие как уровень конкуренции, цены на ресурсы и технологии производства.</a:t>
            </a:r>
          </a:p>
          <a:p>
            <a:pPr>
              <a:buFont typeface="Arial"/>
              <a:buChar char="•"/>
            </a:pPr>
            <a:r>
              <a:rPr lang="ru-RU" sz="2800" dirty="0"/>
              <a:t>Свободная конкуренция обеспечивает равные условия для производителей.</a:t>
            </a:r>
          </a:p>
          <a:p>
            <a:pPr>
              <a:buFont typeface="Arial"/>
              <a:buChar char="•"/>
            </a:pPr>
            <a:r>
              <a:rPr lang="ru-RU" sz="2800" dirty="0"/>
              <a:t>Отсутствие административных и экономических барьеров способствует свободной торговле.</a:t>
            </a:r>
          </a:p>
          <a:p>
            <a:pPr>
              <a:buFont typeface="Arial"/>
              <a:buChar char="•"/>
            </a:pPr>
            <a:r>
              <a:rPr lang="ru-RU" sz="2800" dirty="0"/>
              <a:t>Доступ к производственным ресурсам открыт всем участникам рынка.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07236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2913" y="187895"/>
            <a:ext cx="11847327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Общие принципы теории</a:t>
            </a:r>
          </a:p>
          <a:p>
            <a:r>
              <a:rPr lang="ru-RU" sz="2800" dirty="0"/>
              <a:t>Оптимальное производство достигается путем максимизации прибыли и минимизации издержек. Эффективное использование ресурсов позволяет увеличить производительность и снизить затраты. Например, внедрение автоматизации может повысить производительность труда на 20%, сократив операционные расходы.</a:t>
            </a:r>
          </a:p>
          <a:p>
            <a:r>
              <a:rPr lang="ru-RU" sz="2800" b="1" dirty="0"/>
              <a:t>Графическое представление объемов продукции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Общий продукт </a:t>
            </a:r>
            <a:r>
              <a:rPr lang="ru-RU" sz="2800" dirty="0"/>
              <a:t> — показывает общий объём выпуска товаров или услуг при заданном уровне переменных факторов.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Средний продукт</a:t>
            </a:r>
            <a:r>
              <a:rPr lang="ru-RU" sz="2800" dirty="0"/>
              <a:t> — рассчитывается как отношение общего продукта к количеству используемого фактора производства.</a:t>
            </a:r>
          </a:p>
          <a:p>
            <a:pPr>
              <a:buFont typeface="Arial"/>
              <a:buChar char="•"/>
            </a:pPr>
            <a:r>
              <a:rPr lang="ru-RU" sz="2800" b="1" dirty="0"/>
              <a:t>Предельный продукт </a:t>
            </a:r>
            <a:r>
              <a:rPr lang="ru-RU" sz="2800" dirty="0"/>
              <a:t> — характеризует прирост общего продукта при увеличении одного переменного фактора.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4150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63607"/>
            <a:ext cx="11998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-apple-system"/>
              </a:rPr>
              <a:t>Анализ динамики продуктов</a:t>
            </a:r>
          </a:p>
          <a:p>
            <a:r>
              <a:rPr lang="ru-RU" sz="2800" dirty="0">
                <a:latin typeface="-apple-system"/>
              </a:rPr>
              <a:t>Анализ динамики включает изучение изменений объёмов производства и реализации во времени. Используются статистические методы, такие как:</a:t>
            </a:r>
          </a:p>
          <a:p>
            <a:pPr>
              <a:buFont typeface="Arial"/>
              <a:buChar char="•"/>
            </a:pPr>
            <a:r>
              <a:rPr lang="ru-RU" sz="2800" b="1" dirty="0">
                <a:latin typeface="-apple-system"/>
              </a:rPr>
              <a:t>Абсолютные и относительные показатели</a:t>
            </a:r>
            <a:r>
              <a:rPr lang="ru-RU" sz="2800" dirty="0">
                <a:latin typeface="-apple-system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ru-RU" sz="2800" dirty="0">
                <a:latin typeface="-apple-system"/>
              </a:rPr>
              <a:t>Абсолютный прирост — разница между текущим и базовым уровнем.</a:t>
            </a:r>
          </a:p>
          <a:p>
            <a:pPr marL="742950" lvl="1" indent="-285750">
              <a:buFont typeface="Arial"/>
              <a:buChar char="•"/>
            </a:pPr>
            <a:r>
              <a:rPr lang="ru-RU" sz="2800" dirty="0">
                <a:latin typeface="-apple-system"/>
              </a:rPr>
              <a:t>Темп роста — отношение текущего уровня к базовому, выраженное в процентах. </a:t>
            </a:r>
          </a:p>
          <a:p>
            <a:pPr>
              <a:buFont typeface="Arial"/>
              <a:buChar char="•"/>
            </a:pPr>
            <a:r>
              <a:rPr lang="ru-RU" sz="2800" b="1" dirty="0">
                <a:latin typeface="-apple-system"/>
              </a:rPr>
              <a:t>Средние значения</a:t>
            </a:r>
            <a:r>
              <a:rPr lang="ru-RU" sz="2800" dirty="0">
                <a:latin typeface="-apple-system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ru-RU" sz="2800" dirty="0">
                <a:latin typeface="-apple-system"/>
              </a:rPr>
              <a:t>Средний уровень ряда динамики помогает выявить общую тенденцию. </a:t>
            </a:r>
          </a:p>
          <a:p>
            <a:pPr>
              <a:buFont typeface="Arial"/>
              <a:buChar char="•"/>
            </a:pPr>
            <a:r>
              <a:rPr lang="ru-RU" sz="2800" b="1" dirty="0">
                <a:latin typeface="-apple-system"/>
              </a:rPr>
              <a:t>Факторный анализ</a:t>
            </a:r>
            <a:r>
              <a:rPr lang="ru-RU" sz="2800" dirty="0">
                <a:latin typeface="-apple-system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ru-RU" sz="2800" dirty="0">
                <a:latin typeface="-apple-system"/>
              </a:rPr>
              <a:t>Выявление влияния структурных сдвигов, качества продукции, ритмичности производства и других факторов на объёмы. </a:t>
            </a:r>
          </a:p>
        </p:txBody>
      </p:sp>
    </p:spTree>
    <p:extLst>
      <p:ext uri="{BB962C8B-B14F-4D97-AF65-F5344CB8AC3E}">
        <p14:creationId xmlns:p14="http://schemas.microsoft.com/office/powerpoint/2010/main" val="21827890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63607"/>
            <a:ext cx="11998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-apple-system"/>
              </a:rPr>
              <a:t>Практические аспекты</a:t>
            </a:r>
          </a:p>
          <a:p>
            <a:r>
              <a:rPr lang="ru-RU" sz="2400" dirty="0">
                <a:solidFill>
                  <a:srgbClr val="00B050"/>
                </a:solidFill>
                <a:latin typeface="-apple-system"/>
              </a:rPr>
              <a:t>Факторы, влияющие на объём производства</a:t>
            </a:r>
          </a:p>
          <a:p>
            <a:pPr>
              <a:buFont typeface="Arial"/>
              <a:buChar char="•"/>
            </a:pPr>
            <a:r>
              <a:rPr lang="ru-RU" sz="2400" b="1" dirty="0">
                <a:latin typeface="-apple-system"/>
              </a:rPr>
              <a:t>Внутренние</a:t>
            </a:r>
            <a:r>
              <a:rPr lang="ru-RU" sz="2400" dirty="0">
                <a:latin typeface="-apple-system"/>
              </a:rPr>
              <a:t>: структура ассортимента, качество продукции, ритмичность работы, эффективность использования ресурсов. </a:t>
            </a:r>
          </a:p>
          <a:p>
            <a:pPr>
              <a:buFont typeface="Arial"/>
              <a:buChar char="•"/>
            </a:pPr>
            <a:r>
              <a:rPr lang="ru-RU" sz="2400" b="1" dirty="0">
                <a:latin typeface="-apple-system"/>
              </a:rPr>
              <a:t>Внешние</a:t>
            </a:r>
            <a:r>
              <a:rPr lang="ru-RU" sz="2400" dirty="0">
                <a:latin typeface="-apple-system"/>
              </a:rPr>
              <a:t>: спрос, конкуренция, ценовая политика, экономическая ситуация. </a:t>
            </a:r>
          </a:p>
          <a:p>
            <a:r>
              <a:rPr lang="ru-RU" sz="2400" dirty="0">
                <a:latin typeface="-apple-system"/>
              </a:rPr>
              <a:t>Этапы анализа</a:t>
            </a:r>
          </a:p>
          <a:p>
            <a:pPr>
              <a:buFont typeface="+mj-lt"/>
              <a:buAutoNum type="arabicPeriod"/>
            </a:pPr>
            <a:r>
              <a:rPr lang="ru-RU" sz="2400" b="1" dirty="0">
                <a:latin typeface="-apple-system"/>
              </a:rPr>
              <a:t>Оценка выполнения плана</a:t>
            </a:r>
            <a:r>
              <a:rPr lang="ru-RU" sz="2400" dirty="0">
                <a:latin typeface="-apple-system"/>
              </a:rPr>
              <a:t>: сравнение фактических и плановых показателей. </a:t>
            </a:r>
          </a:p>
          <a:p>
            <a:pPr>
              <a:buFont typeface="+mj-lt"/>
              <a:buAutoNum type="arabicPeriod"/>
            </a:pPr>
            <a:r>
              <a:rPr lang="ru-RU" sz="2400" b="1" dirty="0">
                <a:latin typeface="-apple-system"/>
              </a:rPr>
              <a:t>Изучение динамики</a:t>
            </a:r>
            <a:r>
              <a:rPr lang="ru-RU" sz="2400" dirty="0">
                <a:latin typeface="-apple-system"/>
              </a:rPr>
              <a:t>: расчёт темпов роста и прироста. </a:t>
            </a:r>
          </a:p>
          <a:p>
            <a:pPr>
              <a:buFont typeface="+mj-lt"/>
              <a:buAutoNum type="arabicPeriod"/>
            </a:pPr>
            <a:r>
              <a:rPr lang="ru-RU" sz="2400" b="1" dirty="0">
                <a:latin typeface="-apple-system"/>
              </a:rPr>
              <a:t>Анализ структуры и ассортимента</a:t>
            </a:r>
            <a:r>
              <a:rPr lang="ru-RU" sz="2400" dirty="0">
                <a:latin typeface="-apple-system"/>
              </a:rPr>
              <a:t>: оценка влияния изменений в номенклатуре на результаты. </a:t>
            </a:r>
          </a:p>
          <a:p>
            <a:pPr>
              <a:buFont typeface="+mj-lt"/>
              <a:buAutoNum type="arabicPeriod"/>
            </a:pPr>
            <a:r>
              <a:rPr lang="ru-RU" sz="2400" b="1" dirty="0">
                <a:latin typeface="-apple-system"/>
              </a:rPr>
              <a:t>Выявление резервов</a:t>
            </a:r>
            <a:r>
              <a:rPr lang="ru-RU" sz="2400" dirty="0">
                <a:latin typeface="-apple-system"/>
              </a:rPr>
              <a:t>: определение возможностей для увеличения выпуска и реализации. </a:t>
            </a:r>
          </a:p>
          <a:p>
            <a:r>
              <a:rPr lang="ru-RU" sz="2400" dirty="0">
                <a:solidFill>
                  <a:srgbClr val="00B050"/>
                </a:solidFill>
                <a:latin typeface="-apple-system"/>
              </a:rPr>
              <a:t>Вывод</a:t>
            </a:r>
          </a:p>
          <a:p>
            <a:r>
              <a:rPr lang="ru-RU" sz="2400" dirty="0">
                <a:solidFill>
                  <a:srgbClr val="00B050"/>
                </a:solidFill>
                <a:latin typeface="-apple-system"/>
              </a:rPr>
              <a:t>Оптимальный объём производства достигается при равенстве предельного дохода и предельных издержек. Анализ динамики позволяет выявить тенденции и факторы, влияющие на объёмы, что помогает в принятии управленческих решений. Для устойчивого развития предприятия важно сочетать теоретические модели с практическим анализом рыночных условий и внутренних ресурсов.</a:t>
            </a:r>
            <a:endParaRPr lang="ru-RU" sz="2400" b="0" i="0" dirty="0">
              <a:solidFill>
                <a:srgbClr val="00B05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59682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24" y="482600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8987D-E48D-43E2-B679-FCE3A34C481F}"/>
              </a:ext>
            </a:extLst>
          </p:cNvPr>
          <p:cNvSpPr txBox="1"/>
          <p:nvPr/>
        </p:nvSpPr>
        <p:spPr>
          <a:xfrm>
            <a:off x="213360" y="81280"/>
            <a:ext cx="1197864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Принципы организации оплаты труда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Справедливость распределения доходов</a:t>
            </a:r>
            <a:r>
              <a:rPr lang="ru-RU" sz="2000" dirty="0"/>
              <a:t>: Равномерное распределение заработанных средств между работниками.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Соответствие квалификации работника уровню оплаты</a:t>
            </a:r>
            <a:r>
              <a:rPr lang="ru-RU" sz="2000" dirty="0"/>
              <a:t>: Чем выше квалификация сотрудника, тем выше уровень его заработной платы.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Гарантированность минимального уровня зарплаты</a:t>
            </a:r>
            <a:r>
              <a:rPr lang="ru-RU" sz="2000" dirty="0"/>
              <a:t>: Установление государством минимальной заработной платы ниже которой работодатель не может платить сотруднику.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/>
              <a:t>Гибкость системы оплаты труда</a:t>
            </a:r>
            <a:r>
              <a:rPr lang="ru-RU" sz="2000" dirty="0"/>
              <a:t>: Возможность изменения условий оплаты труда в зависимости от экономической ситуации.</a:t>
            </a:r>
          </a:p>
          <a:p>
            <a:r>
              <a:rPr lang="ru-RU" sz="2000" b="1" dirty="0"/>
              <a:t>Формы оплаты труда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Повременная форма — зарплата зависит от отработанных часов.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Сдельная форма — вознаграждение за количество выполненных единиц продукции.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Смешанная форма — сочетание повременной и сдельной оплат.</a:t>
            </a:r>
          </a:p>
          <a:p>
            <a:r>
              <a:rPr lang="ru-RU" sz="2000" b="1" dirty="0"/>
              <a:t>Повременная оплата труда </a:t>
            </a:r>
            <a:r>
              <a:rPr lang="ru-RU" sz="2000" dirty="0"/>
              <a:t>предполагает зависимость размера вознаграждения сотрудника от количества отработанных часов или дней. Она применяется в тех случаях, когда невозможно точно учесть количественный показатель результата труда. Например, такая система используется для административных сотрудников, менеджеров, специалистов, работа которых не поддается точному нормированию.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54372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8470" y="117693"/>
            <a:ext cx="118645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-apple-system"/>
              </a:rPr>
              <a:t>Оптимальный объем производства в рыночной экономике</a:t>
            </a:r>
          </a:p>
          <a:p>
            <a:r>
              <a:rPr lang="ru-RU" sz="2800" b="1" dirty="0">
                <a:solidFill>
                  <a:srgbClr val="FF0000"/>
                </a:solidFill>
                <a:latin typeface="-apple-system"/>
              </a:rPr>
              <a:t>Сущность оптимального объема производства</a:t>
            </a:r>
          </a:p>
          <a:p>
            <a:r>
              <a:rPr lang="ru-RU" sz="2800" b="1" dirty="0">
                <a:solidFill>
                  <a:srgbClr val="7030A0"/>
                </a:solidFill>
                <a:latin typeface="-apple-system"/>
              </a:rPr>
              <a:t>Оптимальный объем производства</a:t>
            </a:r>
            <a:r>
              <a:rPr lang="ru-RU" sz="2800" dirty="0">
                <a:solidFill>
                  <a:srgbClr val="7030A0"/>
                </a:solidFill>
                <a:latin typeface="-apple-system"/>
              </a:rPr>
              <a:t> </a:t>
            </a:r>
            <a:r>
              <a:rPr lang="ru-RU" sz="2800" dirty="0">
                <a:latin typeface="-apple-system"/>
              </a:rPr>
              <a:t>— это такой объем продукции, при котором предприятие достигает максимальной эффективности с минимальными затратами, обеспечивая выполнение договорных обязательств.</a:t>
            </a:r>
          </a:p>
          <a:p>
            <a:r>
              <a:rPr lang="ru-RU" sz="2800" b="1" dirty="0">
                <a:solidFill>
                  <a:srgbClr val="7030A0"/>
                </a:solidFill>
                <a:latin typeface="-apple-system"/>
              </a:rPr>
              <a:t>Теоретические основы определения</a:t>
            </a:r>
          </a:p>
          <a:p>
            <a:r>
              <a:rPr lang="ru-RU" sz="2800" b="1" dirty="0">
                <a:latin typeface="-apple-system"/>
              </a:rPr>
              <a:t>Максимизация прибыли</a:t>
            </a:r>
            <a:r>
              <a:rPr lang="ru-RU" sz="2800" dirty="0">
                <a:latin typeface="-apple-system"/>
              </a:rPr>
              <a:t> достигается при соблюдении условия равенства предельного дохода (MR) и предельных издержек (MC):</a:t>
            </a:r>
          </a:p>
          <a:p>
            <a:r>
              <a:rPr lang="ru-RU" sz="2800" i="1" dirty="0">
                <a:latin typeface="KaTeX_Math"/>
              </a:rPr>
              <a:t>MR</a:t>
            </a:r>
            <a:r>
              <a:rPr lang="ru-RU" sz="2800" dirty="0">
                <a:latin typeface="KaTeX_Main"/>
              </a:rPr>
              <a:t>=</a:t>
            </a:r>
            <a:r>
              <a:rPr lang="ru-RU" sz="2800" i="1" dirty="0">
                <a:latin typeface="KaTeX_Math"/>
              </a:rPr>
              <a:t>MC</a:t>
            </a:r>
            <a:endParaRPr lang="ru-RU" sz="2800" dirty="0">
              <a:latin typeface="-apple-system"/>
            </a:endParaRPr>
          </a:p>
          <a:p>
            <a:r>
              <a:rPr lang="ru-RU" sz="2800" dirty="0">
                <a:latin typeface="-apple-system"/>
              </a:rPr>
              <a:t>В условиях совершенной конкуренции это правило трансформируется в:</a:t>
            </a:r>
          </a:p>
          <a:p>
            <a:r>
              <a:rPr lang="ru-RU" sz="2800" i="1" dirty="0">
                <a:latin typeface="KaTeX_Math"/>
              </a:rPr>
              <a:t>P</a:t>
            </a:r>
            <a:r>
              <a:rPr lang="ru-RU" sz="2800" dirty="0">
                <a:latin typeface="KaTeX_Main"/>
              </a:rPr>
              <a:t>=</a:t>
            </a:r>
            <a:r>
              <a:rPr lang="ru-RU" sz="2800" i="1" dirty="0">
                <a:latin typeface="KaTeX_Math"/>
              </a:rPr>
              <a:t>MC</a:t>
            </a:r>
            <a:r>
              <a:rPr lang="ru-RU" sz="2800" dirty="0">
                <a:latin typeface="-apple-system"/>
              </a:rPr>
              <a:t>, где P — рыночная цена</a:t>
            </a:r>
          </a:p>
        </p:txBody>
      </p:sp>
    </p:spTree>
    <p:extLst>
      <p:ext uri="{BB962C8B-B14F-4D97-AF65-F5344CB8AC3E}">
        <p14:creationId xmlns:p14="http://schemas.microsoft.com/office/powerpoint/2010/main" val="25503422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8470" y="117693"/>
            <a:ext cx="118645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-apple-system"/>
              </a:rPr>
              <a:t>М</a:t>
            </a:r>
            <a:r>
              <a:rPr lang="ru-RU" sz="2800" b="1" dirty="0">
                <a:solidFill>
                  <a:srgbClr val="7030A0"/>
                </a:solidFill>
                <a:latin typeface="-apple-system"/>
              </a:rPr>
              <a:t>етоды определения оптимального объема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latin typeface="-apple-system"/>
              </a:rPr>
              <a:t>Метод сопоставления валовых показателей</a:t>
            </a:r>
            <a:r>
              <a:rPr lang="ru-RU" sz="2800" dirty="0">
                <a:latin typeface="-apple-system"/>
              </a:rPr>
              <a:t>: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Сравнение валового дохода (TR) и валовых издержек (TC)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Поиск максимальной разницы между TR и TC</a:t>
            </a:r>
          </a:p>
          <a:p>
            <a:pPr>
              <a:buFont typeface="+mj-lt"/>
              <a:buAutoNum type="arabicPeriod" startAt="2"/>
            </a:pPr>
            <a:r>
              <a:rPr lang="ru-RU" sz="2800" b="1" dirty="0">
                <a:latin typeface="-apple-system"/>
              </a:rPr>
              <a:t>Метод сопоставления предельных показателей</a:t>
            </a:r>
            <a:r>
              <a:rPr lang="ru-RU" sz="2800" dirty="0">
                <a:latin typeface="-apple-system"/>
              </a:rPr>
              <a:t>: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Анализ предельного дохода (MR)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Оценка предельных издержек (MC)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Определение точки их равенства</a:t>
            </a:r>
          </a:p>
          <a:p>
            <a:r>
              <a:rPr lang="ru-RU" sz="2800" b="1" dirty="0">
                <a:solidFill>
                  <a:srgbClr val="7030A0"/>
                </a:solidFill>
                <a:latin typeface="-apple-system"/>
              </a:rPr>
              <a:t>Связь общего и среднего продукта</a:t>
            </a:r>
          </a:p>
          <a:p>
            <a:r>
              <a:rPr lang="ru-RU" sz="2800" b="1" dirty="0">
                <a:latin typeface="-apple-system"/>
              </a:rPr>
              <a:t>Общий продукт (TP)</a:t>
            </a:r>
            <a:r>
              <a:rPr lang="ru-RU" sz="2800" dirty="0">
                <a:latin typeface="-apple-system"/>
              </a:rPr>
              <a:t> — совокупный объем произведенной продукции.</a:t>
            </a:r>
          </a:p>
          <a:p>
            <a:r>
              <a:rPr lang="ru-RU" sz="2800" b="1" dirty="0">
                <a:latin typeface="-apple-system"/>
              </a:rPr>
              <a:t>Средний продукт (AP)</a:t>
            </a:r>
            <a:r>
              <a:rPr lang="ru-RU" sz="2800" dirty="0">
                <a:latin typeface="-apple-system"/>
              </a:rPr>
              <a:t> — объем продукции в расчете на единицу переменного фактора производства.</a:t>
            </a:r>
          </a:p>
          <a:p>
            <a:r>
              <a:rPr lang="ru-RU" sz="2800" dirty="0">
                <a:latin typeface="-apple-system"/>
              </a:rPr>
              <a:t>Взаимосвязь показателей:</a:t>
            </a:r>
          </a:p>
          <a:p>
            <a:r>
              <a:rPr lang="ru-RU" sz="2800" i="1" dirty="0">
                <a:latin typeface="KaTeX_Math"/>
              </a:rPr>
              <a:t>AP</a:t>
            </a:r>
            <a:r>
              <a:rPr lang="ru-RU" sz="2800" dirty="0">
                <a:latin typeface="KaTeX_Main"/>
              </a:rPr>
              <a:t>=</a:t>
            </a:r>
            <a:r>
              <a:rPr lang="ru-RU" sz="2800" i="1" dirty="0">
                <a:latin typeface="KaTeX_Math"/>
              </a:rPr>
              <a:t>QTP</a:t>
            </a:r>
            <a:r>
              <a:rPr lang="ru-RU" sz="2800" dirty="0">
                <a:latin typeface="KaTeX_Main"/>
              </a:rPr>
              <a:t>​</a:t>
            </a:r>
            <a:r>
              <a:rPr lang="ru-RU" sz="2800" dirty="0">
                <a:latin typeface="-apple-system"/>
              </a:rPr>
              <a:t>, где Q — количество используемого ресурса</a:t>
            </a:r>
            <a:endParaRPr lang="ru-RU" sz="2800" b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043456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912" y="123047"/>
            <a:ext cx="120802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-apple-system"/>
              </a:rPr>
              <a:t>Закономерности взаимосвязи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-apple-system"/>
              </a:rPr>
              <a:t>При росте общего продукта: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Средний продукт сначала растет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Достигает максимума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Затем начинает снижаться</a:t>
            </a:r>
          </a:p>
          <a:p>
            <a:pPr>
              <a:buFont typeface="+mj-lt"/>
              <a:buAutoNum type="arabicPeriod" startAt="2"/>
            </a:pPr>
            <a:r>
              <a:rPr lang="ru-RU" sz="2800" dirty="0">
                <a:latin typeface="-apple-system"/>
              </a:rPr>
              <a:t>Точка пересечения кривых TP и AP: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Средний продукт максимален</a:t>
            </a:r>
          </a:p>
          <a:p>
            <a:pPr>
              <a:buFont typeface="Arial"/>
              <a:buChar char="•"/>
            </a:pPr>
            <a:r>
              <a:rPr lang="ru-RU" sz="2800" dirty="0">
                <a:latin typeface="-apple-system"/>
              </a:rPr>
              <a:t>Происходит изменение характера роста общего продукта</a:t>
            </a:r>
          </a:p>
          <a:p>
            <a:r>
              <a:rPr lang="ru-RU" sz="2800" b="1" dirty="0">
                <a:latin typeface="-apple-system"/>
              </a:rPr>
              <a:t>Практическое применение</a:t>
            </a:r>
          </a:p>
          <a:p>
            <a:r>
              <a:rPr lang="ru-RU" sz="2800" b="1" dirty="0">
                <a:latin typeface="-apple-system"/>
              </a:rPr>
              <a:t>Этапы определения оптимального объема</a:t>
            </a:r>
            <a:r>
              <a:rPr lang="ru-RU" sz="2800" dirty="0">
                <a:latin typeface="-apple-system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-apple-system"/>
              </a:rPr>
              <a:t>Анализ производственных возможностей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-apple-system"/>
              </a:rPr>
              <a:t>Расчет издержек и доходов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-apple-system"/>
              </a:rPr>
              <a:t>Определение предельных показателей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-apple-system"/>
              </a:rPr>
              <a:t>Поиск точки равенства MR и MC</a:t>
            </a:r>
          </a:p>
          <a:p>
            <a:pPr>
              <a:buFont typeface="+mj-lt"/>
              <a:buAutoNum type="arabicPeriod"/>
            </a:pPr>
            <a:r>
              <a:rPr lang="ru-RU" sz="2800" dirty="0">
                <a:latin typeface="-apple-system"/>
              </a:rPr>
              <a:t>Учет рыночных факторов</a:t>
            </a:r>
            <a:endParaRPr lang="ru-RU" sz="28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764568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760" y="122995"/>
            <a:ext cx="11998960" cy="66120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-apple-system"/>
                <a:cs typeface="Arial" pitchFamily="34" charset="0"/>
              </a:rPr>
              <a:t>Факторы влияния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Внутренние факторы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Производственные мощности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Качество ресурсов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Технологический уровень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Организация производства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Внешние факторы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Рыночный спрос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Уровень конкуренции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Ценовая политика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Экономическая ситуация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Вывод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  <a:t>Оптимальный объем производства определяется на основе равенства предельного дохода и предельных издержек с учетом взаимосвязи общего и среднего продукта. Правильное определение оптимального объема позволяет максимизировать прибыль и обеспечить эффективное использование производственных ресурсов.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50038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062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967" y="190627"/>
            <a:ext cx="1189045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-apple-system"/>
              </a:rPr>
              <a:t>Предельный продукт и его роль в экономике</a:t>
            </a:r>
          </a:p>
          <a:p>
            <a:r>
              <a:rPr lang="ru-RU" sz="2800" b="1" dirty="0">
                <a:latin typeface="-apple-system"/>
              </a:rPr>
              <a:t>Определение предельного продукта</a:t>
            </a:r>
          </a:p>
          <a:p>
            <a:r>
              <a:rPr lang="ru-RU" sz="2800" b="1" dirty="0">
                <a:latin typeface="-apple-system"/>
              </a:rPr>
              <a:t>Предельный продукт</a:t>
            </a:r>
            <a:r>
              <a:rPr lang="ru-RU" sz="2800" dirty="0">
                <a:latin typeface="-apple-system"/>
              </a:rPr>
              <a:t> — это дополнительное увеличение объемов производства за счет использования дополнительных ресурсов одной группы при стабильном значении остальных факторов производства.</a:t>
            </a:r>
          </a:p>
          <a:p>
            <a:r>
              <a:rPr lang="ru-RU" sz="2800" b="1" dirty="0">
                <a:latin typeface="-apple-system"/>
              </a:rPr>
              <a:t>Экономическая сущность</a:t>
            </a:r>
          </a:p>
          <a:p>
            <a:r>
              <a:rPr lang="ru-RU" sz="2800" dirty="0">
                <a:latin typeface="-apple-system"/>
              </a:rPr>
              <a:t>Предельный продукт фактора производства отражает прирост готовой продукции при использовании дополнительной единицы конкретного ресурса. Он рассчитывается для каждого фактора производства отдельно, что позволяет оценить эффективность его использования.</a:t>
            </a:r>
          </a:p>
          <a:p>
            <a:endParaRPr lang="ru-RU" dirty="0">
              <a:latin typeface="-apple-system"/>
            </a:endParaRPr>
          </a:p>
          <a:p>
            <a:endParaRPr lang="ru-RU" b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5421701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967" y="190627"/>
            <a:ext cx="118904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-apple-system"/>
              </a:rPr>
              <a:t>Формула расчета</a:t>
            </a:r>
          </a:p>
          <a:p>
            <a:r>
              <a:rPr lang="ru-RU" sz="3200" dirty="0">
                <a:latin typeface="-apple-system"/>
              </a:rPr>
              <a:t>Предельный продукт труда (MPL) определяется как:</a:t>
            </a:r>
          </a:p>
          <a:p>
            <a:r>
              <a:rPr lang="ru-RU" sz="3200" i="1" dirty="0">
                <a:latin typeface="KaTeX_Math"/>
              </a:rPr>
              <a:t>MPL</a:t>
            </a:r>
            <a:r>
              <a:rPr lang="ru-RU" sz="3200" dirty="0">
                <a:latin typeface="KaTeX_Main"/>
              </a:rPr>
              <a:t>=Δ</a:t>
            </a:r>
            <a:r>
              <a:rPr lang="ru-RU" sz="3200" i="1" dirty="0">
                <a:latin typeface="KaTeX_Math"/>
              </a:rPr>
              <a:t>L</a:t>
            </a:r>
            <a:r>
              <a:rPr lang="ru-RU" sz="3200" dirty="0">
                <a:latin typeface="KaTeX_Main"/>
              </a:rPr>
              <a:t>Δ</a:t>
            </a:r>
            <a:r>
              <a:rPr lang="ru-RU" sz="3200" i="1" dirty="0">
                <a:latin typeface="KaTeX_Math"/>
              </a:rPr>
              <a:t>Y</a:t>
            </a:r>
            <a:r>
              <a:rPr lang="ru-RU" sz="3200" dirty="0">
                <a:latin typeface="KaTeX_Main"/>
              </a:rPr>
              <a:t>​</a:t>
            </a:r>
            <a:r>
              <a:rPr lang="ru-RU" sz="3200" dirty="0">
                <a:latin typeface="-apple-system"/>
              </a:rPr>
              <a:t>,</a:t>
            </a:r>
          </a:p>
          <a:p>
            <a:r>
              <a:rPr lang="ru-RU" sz="3200" dirty="0">
                <a:latin typeface="-apple-system"/>
              </a:rPr>
              <a:t>где </a:t>
            </a:r>
            <a:r>
              <a:rPr lang="ru-RU" sz="3200" dirty="0">
                <a:latin typeface="KaTeX_Main"/>
              </a:rPr>
              <a:t>Δ</a:t>
            </a:r>
            <a:r>
              <a:rPr lang="ru-RU" sz="3200" i="1" dirty="0">
                <a:latin typeface="KaTeX_Math"/>
              </a:rPr>
              <a:t>Y</a:t>
            </a:r>
            <a:r>
              <a:rPr lang="ru-RU" sz="3200" dirty="0">
                <a:latin typeface="-apple-system"/>
              </a:rPr>
              <a:t> — изменение объема производства,</a:t>
            </a:r>
            <a:br>
              <a:rPr lang="ru-RU" sz="3200" dirty="0">
                <a:latin typeface="-apple-system"/>
              </a:rPr>
            </a:br>
            <a:r>
              <a:rPr lang="ru-RU" sz="3200" dirty="0">
                <a:latin typeface="KaTeX_Main"/>
              </a:rPr>
              <a:t>Δ</a:t>
            </a:r>
            <a:r>
              <a:rPr lang="ru-RU" sz="3200" i="1" dirty="0">
                <a:latin typeface="KaTeX_Math"/>
              </a:rPr>
              <a:t>L</a:t>
            </a:r>
            <a:r>
              <a:rPr lang="ru-RU" sz="3200" dirty="0">
                <a:latin typeface="-apple-system"/>
              </a:rPr>
              <a:t> — изменение количества используемого труда.</a:t>
            </a:r>
          </a:p>
          <a:p>
            <a:r>
              <a:rPr lang="ru-RU" sz="3200" b="1" dirty="0">
                <a:latin typeface="-apple-system"/>
              </a:rPr>
              <a:t> Роль в экономике</a:t>
            </a:r>
          </a:p>
          <a:p>
            <a:r>
              <a:rPr lang="ru-RU" sz="3200" b="1" dirty="0">
                <a:latin typeface="-apple-system"/>
              </a:rPr>
              <a:t>Основные функции предельного продукта:</a:t>
            </a:r>
            <a:endParaRPr lang="ru-RU" sz="32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Оценка эффективности использования ресурсов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Определение доходности предприятия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Расчет оптимального объема производства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Планирование затрат на производство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Анализ производственных мощностей</a:t>
            </a:r>
          </a:p>
          <a:p>
            <a:endParaRPr lang="ru-RU" dirty="0">
              <a:latin typeface="-apple-system"/>
            </a:endParaRPr>
          </a:p>
          <a:p>
            <a:endParaRPr lang="ru-RU" b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0641743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48926"/>
            <a:ext cx="1199896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-apple-system"/>
              </a:rPr>
              <a:t>Закономерности изменения</a:t>
            </a:r>
          </a:p>
          <a:p>
            <a:r>
              <a:rPr lang="ru-RU" sz="3200" b="1" dirty="0">
                <a:latin typeface="-apple-system"/>
              </a:rPr>
              <a:t>Закон убывающей предельной отдачи:</a:t>
            </a:r>
            <a:endParaRPr lang="ru-RU" sz="32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На начальных этапах производства предельный продукт растет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При достижении определенного уровня начинает снижаться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Может стать отрицательным при избыточном использовании ресурсов</a:t>
            </a:r>
          </a:p>
          <a:p>
            <a:r>
              <a:rPr lang="ru-RU" sz="3200" b="1" dirty="0">
                <a:latin typeface="-apple-system"/>
              </a:rPr>
              <a:t>Связь с издержками</a:t>
            </a:r>
          </a:p>
          <a:p>
            <a:r>
              <a:rPr lang="ru-RU" sz="3200" dirty="0">
                <a:latin typeface="-apple-system"/>
              </a:rPr>
              <a:t>Предельный продукт напрямую влияет на издержки производства: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При росте предельного продукта издержки снижаются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При снижении предельного продукта издержки возрастают</a:t>
            </a:r>
          </a:p>
          <a:p>
            <a:r>
              <a:rPr lang="ru-RU" sz="3200" dirty="0">
                <a:latin typeface="-apple-system"/>
              </a:rPr>
              <a:t>Формула связи: </a:t>
            </a:r>
            <a:r>
              <a:rPr lang="ru-RU" sz="3200" i="1" dirty="0">
                <a:latin typeface="KaTeX_Math"/>
              </a:rPr>
              <a:t>MC</a:t>
            </a:r>
            <a:r>
              <a:rPr lang="ru-RU" sz="3200" dirty="0">
                <a:latin typeface="KaTeX_Main"/>
              </a:rPr>
              <a:t>=</a:t>
            </a:r>
            <a:r>
              <a:rPr lang="ru-RU" sz="3200" i="1" dirty="0" err="1">
                <a:latin typeface="KaTeX_Math"/>
              </a:rPr>
              <a:t>MPLw</a:t>
            </a:r>
            <a:r>
              <a:rPr lang="ru-RU" sz="3200" dirty="0">
                <a:latin typeface="KaTeX_Main"/>
              </a:rPr>
              <a:t>​</a:t>
            </a:r>
            <a:r>
              <a:rPr lang="ru-RU" sz="3200" dirty="0">
                <a:latin typeface="-apple-system"/>
              </a:rPr>
              <a:t>, где w — ставка заработной платы</a:t>
            </a:r>
            <a:r>
              <a:rPr lang="ru-RU" sz="3200" b="1" dirty="0">
                <a:latin typeface="-apple-system"/>
              </a:rPr>
              <a:t> </a:t>
            </a:r>
          </a:p>
          <a:p>
            <a:pPr>
              <a:buFont typeface="Arial"/>
              <a:buChar char="•"/>
            </a:pPr>
            <a:endParaRPr lang="ru-RU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6289566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280" y="148926"/>
            <a:ext cx="119989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-apple-system"/>
              </a:rPr>
              <a:t>Практическое применение</a:t>
            </a:r>
          </a:p>
          <a:p>
            <a:r>
              <a:rPr lang="ru-RU" sz="3200" b="1" dirty="0">
                <a:latin typeface="-apple-system"/>
              </a:rPr>
              <a:t>Области использования:</a:t>
            </a:r>
            <a:endParaRPr lang="ru-RU" sz="3200" dirty="0">
              <a:latin typeface="-apple-system"/>
            </a:endParaRP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Определение оптимального количества ресурсов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Планирование производственных мощностей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Расчет эффективности инвестиций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Формирование ценовой политики</a:t>
            </a:r>
          </a:p>
          <a:p>
            <a:pPr>
              <a:buFont typeface="Arial"/>
              <a:buChar char="•"/>
            </a:pPr>
            <a:r>
              <a:rPr lang="ru-RU" sz="3200" dirty="0">
                <a:latin typeface="-apple-system"/>
              </a:rPr>
              <a:t>Оптимизация затрат</a:t>
            </a:r>
          </a:p>
          <a:p>
            <a:pPr>
              <a:buFont typeface="Arial"/>
              <a:buChar char="•"/>
            </a:pPr>
            <a:endParaRPr lang="ru-RU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9815219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280" y="504824"/>
            <a:ext cx="1202944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Факторы влияния</a:t>
            </a:r>
          </a:p>
          <a:p>
            <a:r>
              <a:rPr lang="ru-RU" sz="2400" dirty="0"/>
              <a:t>Ключевые факторы:</a:t>
            </a:r>
          </a:p>
          <a:p>
            <a:r>
              <a:rPr lang="ru-RU" sz="2400" dirty="0"/>
              <a:t>- Качество используемых ресурсов</a:t>
            </a:r>
          </a:p>
          <a:p>
            <a:r>
              <a:rPr lang="ru-RU" sz="2400" dirty="0"/>
              <a:t>- Уровень технологического оснащения</a:t>
            </a:r>
          </a:p>
          <a:p>
            <a:r>
              <a:rPr lang="ru-RU" sz="2400" dirty="0"/>
              <a:t>- Квалификация персонала</a:t>
            </a:r>
          </a:p>
          <a:p>
            <a:r>
              <a:rPr lang="ru-RU" sz="2400" dirty="0"/>
              <a:t>- Организация производственного процесса</a:t>
            </a:r>
          </a:p>
          <a:p>
            <a:r>
              <a:rPr lang="ru-RU" sz="2400" dirty="0"/>
              <a:t>- Эффективность управления</a:t>
            </a:r>
          </a:p>
          <a:p>
            <a:endParaRPr lang="ru-RU" sz="2800" dirty="0"/>
          </a:p>
          <a:p>
            <a:r>
              <a:rPr lang="ru-RU" sz="2800" dirty="0"/>
              <a:t>Вывод</a:t>
            </a:r>
          </a:p>
          <a:p>
            <a:r>
              <a:rPr lang="ru-RU" sz="2800" dirty="0"/>
              <a:t>Предельный продукт является важнейшим показателем эффективности производства, позволяющим оптимизировать использование ресурсов и максимизировать прибыль предприятия. Его анализ помогает принимать обоснованные управленческие решения в сфере производства и распределения ресурсов.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7514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98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5603" y="354983"/>
            <a:ext cx="118103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Факторы определяющие оптимальный объем.</a:t>
            </a:r>
          </a:p>
          <a:p>
            <a:r>
              <a:rPr lang="ru-RU" sz="2800" b="1" dirty="0"/>
              <a:t>Технология производства</a:t>
            </a:r>
            <a:r>
              <a:rPr lang="ru-RU" sz="2800" dirty="0"/>
              <a:t>: Уровень автоматизации и производительность оборудования напрямую влияют на объем выпуска.</a:t>
            </a:r>
          </a:p>
          <a:p>
            <a:r>
              <a:rPr lang="ru-RU" sz="2800" b="1" dirty="0"/>
              <a:t>Цена ресурса</a:t>
            </a:r>
            <a:r>
              <a:rPr lang="ru-RU" sz="2800" dirty="0"/>
              <a:t>: Стоимость сырья и материалов определяет себестоимость единицы продукции, влияя на прибыльность различных объемов производства.</a:t>
            </a:r>
          </a:p>
          <a:p>
            <a:r>
              <a:rPr lang="ru-RU" sz="2800" b="1" dirty="0"/>
              <a:t>Рыночная конъюнктура</a:t>
            </a:r>
            <a:r>
              <a:rPr lang="ru-RU" sz="2800" dirty="0"/>
              <a:t>: Цены на продукцию и уровень конкуренции определяют спрос и возможные объемы реализации.</a:t>
            </a:r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5603" y="4911158"/>
            <a:ext cx="116322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Оптимальное производство достигается анализом трех видов продукта: общий, средний и предельный. Учет рыночных условий необходим для точного определения объема выпуска. Максимизация прибыли возможна только при оптимальном объеме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406974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ACD61-54C0-4D19-99BC-7BE15234C1F1}"/>
              </a:ext>
            </a:extLst>
          </p:cNvPr>
          <p:cNvSpPr txBox="1"/>
          <p:nvPr/>
        </p:nvSpPr>
        <p:spPr>
          <a:xfrm>
            <a:off x="71120" y="111760"/>
            <a:ext cx="122224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Сдельная оплата труда</a:t>
            </a:r>
          </a:p>
          <a:p>
            <a:r>
              <a:rPr lang="ru-RU" dirty="0"/>
              <a:t>Размер вознаграждения определяется количеством произведённой продукции. Используются при наличии возможности измерить объём выполненной работы. Позволяет стимулировать производительность труда и повышать качество выпускаемой продукции.</a:t>
            </a:r>
          </a:p>
          <a:p>
            <a:r>
              <a:rPr lang="ru-RU" dirty="0"/>
              <a:t>Система премирования.</a:t>
            </a:r>
          </a:p>
          <a:p>
            <a:r>
              <a:rPr lang="ru-RU" dirty="0"/>
              <a:t>Размер вознаграждения определяется количеством произведённой продукции. Используются при наличии возможности измерить объём выполненной работы. Позволяет стимулировать производительность труда и повышать качество выпускаемой продукции.</a:t>
            </a:r>
            <a:r>
              <a:rPr lang="ru-RU" b="1" dirty="0"/>
              <a:t> </a:t>
            </a:r>
          </a:p>
          <a:p>
            <a:r>
              <a:rPr lang="ru-RU" b="1" dirty="0"/>
              <a:t>Порядок расчета заработной платы</a:t>
            </a:r>
          </a:p>
          <a:p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Определение оклада или тарифной ставки</a:t>
            </a:r>
            <a:r>
              <a:rPr lang="ru-RU" dirty="0"/>
              <a:t>: Устанавливается исходя из должности, квалификации и условий труда.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Расчет доплат и надбавок</a:t>
            </a:r>
            <a:r>
              <a:rPr lang="ru-RU" dirty="0"/>
              <a:t>: Учёт районного коэффициента, премии за выслугу лет и интенсивность труда.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Начисление премий и компенсаций</a:t>
            </a:r>
            <a:r>
              <a:rPr lang="ru-RU" dirty="0"/>
              <a:t>: Выплата вознаграждений за перевыполнение плана, особые условия труда.</a:t>
            </a:r>
          </a:p>
          <a:p>
            <a:endParaRPr lang="ru-RU" dirty="0"/>
          </a:p>
          <a:p>
            <a:r>
              <a:rPr lang="ru-RU" dirty="0"/>
              <a:t>Средний заработок рассчитывается делением общей суммы начисленной заработной платы на количество фактически отработанных дней за расчетный период.</a:t>
            </a:r>
          </a:p>
          <a:p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76347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2F881-90A0-4CF7-97F1-F1C62078BB6F}"/>
              </a:ext>
            </a:extLst>
          </p:cNvPr>
          <p:cNvSpPr txBox="1"/>
          <p:nvPr/>
        </p:nvSpPr>
        <p:spPr>
          <a:xfrm>
            <a:off x="239717" y="77984"/>
            <a:ext cx="1199896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к Теме № 10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buFont typeface="Arial"/>
              <a:buChar char="•"/>
            </a:pPr>
            <a:endParaRPr lang="ru-RU" dirty="0">
              <a:latin typeface="-apple-system"/>
            </a:endParaRP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1.Что такое производственная программа предприятия?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2.Какие разделы включает производственная программа?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3.Какие показатели характеризуют производственную программу?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4.Что такое ассортимент продукции и как он формируется?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5.Как рассчитывается валовая продукция?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6.Что такое валовый оборот предприятия?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7.Как определяется коэффициент равномерности выпуска продукции?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8.В чём заключается коэффициент ритмичности выпуска продукции?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9.Как рассчитывается коэффициент соответствия ассортимента продукции?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10.Как определяется объём товарной продукции?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11.Что такое остаток нереализованной продукции на конец года?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12.Как рассчитывается коэффициент напряжённости плана?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13.Что такое условно-чистая и чистая продукция?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14.Как оценивается уровень выполнения плана по номенклатуре?</a:t>
            </a:r>
          </a:p>
          <a:p>
            <a:r>
              <a:rPr lang="ru-RU" sz="1400" dirty="0">
                <a:latin typeface="-apple-system"/>
              </a:rPr>
              <a:t>                    15.Что такое производственная мощность предприятия?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16.Как производится расчёт производственной мощности?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17.Что такое номинальный фонд времени работы оборудования?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18.Как определяется эффективный фонд времени работы оборудования?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19.Какие существуют показатели производственной мощности?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20.Как оцениваются показатели использования производственной мощности?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21.Как влияет увеличение сменности работы оборудования на производственную мощность?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22.Что такое достижимая нормальная мощность и номинальная максимальная мощность?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23.Как определяется оптимальный объём производства в условиях рыночной экономики?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24.Какие факторы влияют на оптимальный объём производства?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25.Как взаимосвязаны общий, средний и предельный продукт?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26.Как использовать теорию оптимального объёма производства в планировании?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latin typeface="-apple-system"/>
              </a:rPr>
              <a:t>27.Какие существуют методы определения оптимального объёма производства?</a:t>
            </a:r>
          </a:p>
          <a:p>
            <a:pPr marL="342900" indent="-342900"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9657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WordPictureWatermark1674174671">
            <a:extLst>
              <a:ext uri="{FF2B5EF4-FFF2-40B4-BE49-F238E27FC236}">
                <a16:creationId xmlns:a16="http://schemas.microsoft.com/office/drawing/2014/main" id="{9612D52C-0ADB-4228-B689-DED6846B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96" y="24809"/>
            <a:ext cx="3333208" cy="68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CE011-A026-4495-91BC-C77ECACE08F2}"/>
              </a:ext>
            </a:extLst>
          </p:cNvPr>
          <p:cNvSpPr txBox="1"/>
          <p:nvPr/>
        </p:nvSpPr>
        <p:spPr>
          <a:xfrm>
            <a:off x="0" y="364949"/>
            <a:ext cx="12191999" cy="6729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Уральский юридический институт МВД России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24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2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11.</a:t>
            </a:r>
            <a:r>
              <a:rPr lang="ru-RU" sz="3200" b="1" dirty="0">
                <a:latin typeface="Times New Roman"/>
                <a:ea typeface="Times New Roman"/>
              </a:rPr>
              <a:t> Качество и конкурентоспособность.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3200" b="1" dirty="0">
                <a:latin typeface="Times New Roman"/>
                <a:ea typeface="Times New Roman"/>
              </a:rPr>
              <a:t> Ценовая политика организаций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КАФЕДРА СОЦИАЛЬНО-ЭКОНОМИЧЕСКИХ ДИСЦИПЛИН,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Баженов Сергей Иванович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экономических наук,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член-корреспондент МАНЕБ,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фонда, центр «Региональной экономической безопасности: теоретические аспекты, практика.»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defTabSz="4572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naukaservis@rambler.ru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8 922-181-40-15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rgbClr val="4472C4">
                    <a:lumMod val="75000"/>
                  </a:srgbClr>
                </a:solidFill>
              </a:rPr>
              <a:t>www.b-si.ru</a:t>
            </a: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F7F89-E487-AB22-C2FE-ADF2DB476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29" y="364949"/>
            <a:ext cx="928205" cy="14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618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239717" y="302950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780" y="250492"/>
            <a:ext cx="118904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               Цена — экономический рычаг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                       повышения эффективности производства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E611FF-C551-40E2-AFC8-3BB1A4671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1264533"/>
            <a:ext cx="11866880" cy="52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796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500507-537D-4814-B204-93900231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" y="96482"/>
            <a:ext cx="9508088" cy="63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419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E9645C-80CB-466B-BD35-CADA775C6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7" y="1213387"/>
            <a:ext cx="11054080" cy="52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76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AA0CAC-0C56-4CD5-A06F-8E3BDE396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992529"/>
            <a:ext cx="11623039" cy="55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965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526583-0EFC-4357-BF80-9A59D241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1231314"/>
            <a:ext cx="12214863" cy="50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665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357801-2A0B-4F76-BAF5-490F4FAF1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264534"/>
            <a:ext cx="10281920" cy="50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042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5130D6-D300-4581-B815-C52845C07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08" y="1271169"/>
            <a:ext cx="9962491" cy="49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63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4983"/>
            <a:ext cx="56149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DC805-7BFC-450B-A94E-C7B72AD94970}"/>
              </a:ext>
            </a:extLst>
          </p:cNvPr>
          <p:cNvSpPr txBox="1"/>
          <p:nvPr/>
        </p:nvSpPr>
        <p:spPr>
          <a:xfrm>
            <a:off x="81280" y="354983"/>
            <a:ext cx="1199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41FD6F-24C6-43C0-8695-E675D1DA2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" y="1213387"/>
            <a:ext cx="11419840" cy="52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40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8663</Words>
  <Application>Microsoft Office PowerPoint</Application>
  <PresentationFormat>Широкоэкранный</PresentationFormat>
  <Paragraphs>1024</Paragraphs>
  <Slides>116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116</vt:i4>
      </vt:variant>
    </vt:vector>
  </HeadingPairs>
  <TitlesOfParts>
    <vt:vector size="126" baseType="lpstr">
      <vt:lpstr>-apple-system</vt:lpstr>
      <vt:lpstr>Arial</vt:lpstr>
      <vt:lpstr>Calibri</vt:lpstr>
      <vt:lpstr>Calibri Light</vt:lpstr>
      <vt:lpstr>inherit</vt:lpstr>
      <vt:lpstr>KaTeX_Main</vt:lpstr>
      <vt:lpstr>KaTeX_Math</vt:lpstr>
      <vt:lpstr>SB Sans Display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65</cp:revision>
  <dcterms:created xsi:type="dcterms:W3CDTF">2025-09-30T04:11:55Z</dcterms:created>
  <dcterms:modified xsi:type="dcterms:W3CDTF">2025-10-13T04:54:09Z</dcterms:modified>
</cp:coreProperties>
</file>