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358" r:id="rId3"/>
    <p:sldId id="346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47" r:id="rId15"/>
    <p:sldId id="359" r:id="rId16"/>
    <p:sldId id="360" r:id="rId17"/>
    <p:sldId id="361" r:id="rId18"/>
    <p:sldId id="362" r:id="rId19"/>
    <p:sldId id="477" r:id="rId20"/>
    <p:sldId id="472" r:id="rId21"/>
    <p:sldId id="476" r:id="rId22"/>
    <p:sldId id="473" r:id="rId23"/>
    <p:sldId id="474" r:id="rId24"/>
    <p:sldId id="481" r:id="rId25"/>
    <p:sldId id="482" r:id="rId26"/>
    <p:sldId id="483" r:id="rId27"/>
    <p:sldId id="363" r:id="rId28"/>
    <p:sldId id="484" r:id="rId29"/>
    <p:sldId id="485" r:id="rId30"/>
    <p:sldId id="486" r:id="rId31"/>
    <p:sldId id="487" r:id="rId32"/>
    <p:sldId id="488" r:id="rId33"/>
    <p:sldId id="489" r:id="rId34"/>
    <p:sldId id="490" r:id="rId35"/>
    <p:sldId id="530" r:id="rId36"/>
    <p:sldId id="528" r:id="rId37"/>
    <p:sldId id="531" r:id="rId38"/>
    <p:sldId id="497" r:id="rId39"/>
    <p:sldId id="491" r:id="rId40"/>
    <p:sldId id="492" r:id="rId41"/>
    <p:sldId id="493" r:id="rId42"/>
    <p:sldId id="532" r:id="rId43"/>
    <p:sldId id="494" r:id="rId44"/>
    <p:sldId id="495" r:id="rId45"/>
    <p:sldId id="496" r:id="rId46"/>
    <p:sldId id="498" r:id="rId47"/>
    <p:sldId id="499" r:id="rId48"/>
    <p:sldId id="500" r:id="rId49"/>
    <p:sldId id="501" r:id="rId50"/>
    <p:sldId id="502" r:id="rId51"/>
    <p:sldId id="503" r:id="rId52"/>
    <p:sldId id="504" r:id="rId53"/>
    <p:sldId id="505" r:id="rId54"/>
    <p:sldId id="506" r:id="rId55"/>
    <p:sldId id="507" r:id="rId56"/>
    <p:sldId id="508" r:id="rId57"/>
    <p:sldId id="509" r:id="rId58"/>
    <p:sldId id="529" r:id="rId59"/>
    <p:sldId id="533" r:id="rId60"/>
    <p:sldId id="527" r:id="rId61"/>
    <p:sldId id="510" r:id="rId62"/>
    <p:sldId id="511" r:id="rId63"/>
    <p:sldId id="512" r:id="rId64"/>
    <p:sldId id="513" r:id="rId65"/>
    <p:sldId id="514" r:id="rId66"/>
    <p:sldId id="515" r:id="rId67"/>
    <p:sldId id="516" r:id="rId68"/>
    <p:sldId id="517" r:id="rId69"/>
    <p:sldId id="518" r:id="rId70"/>
    <p:sldId id="519" r:id="rId71"/>
    <p:sldId id="520" r:id="rId72"/>
    <p:sldId id="534" r:id="rId7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80" y="5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7C836-BFAD-44E1-8722-7C1E2E05C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3CD307-5E19-4BB0-A199-9CF9EF630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8CCB9F-AE96-47BE-B98C-223BDD489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BEBB-FB3B-4E92-99FC-08C21BDE0331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FACA8F-E143-4D85-971E-6FA31D64C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3D52F-1AD3-4C6A-B636-58C20F21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11B7-FB4C-4390-BD83-D5E48F522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793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CF3B8-3E0A-455F-9BDF-F5E4A3B55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9757BB-E602-46D3-88D8-F3B861E25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D70132-FDD2-4639-ABC7-EFA8C3291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BEBB-FB3B-4E92-99FC-08C21BDE0331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8A2499-1C7F-455D-A824-BE68D059C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9A1BFC-E6C5-48AA-87ED-3EE1C87A5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11B7-FB4C-4390-BD83-D5E48F522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468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A5D8ACA-2E54-48C6-8088-47BC2691FC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A57AAB-E144-4324-92E4-3B8CC263C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97FEED-3B5D-403D-A36C-EEFF943CE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BEBB-FB3B-4E92-99FC-08C21BDE0331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0ADB7F-295E-44BF-803D-41303790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237D97-9193-4F88-9F6D-BC7AD538A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11B7-FB4C-4390-BD83-D5E48F522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5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E5765-1FCF-488F-B488-0A53CAAB1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6BAB94-9EF2-4410-9894-A47206C83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23FC1D-3667-4F32-9A19-83712D3C3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BEBB-FB3B-4E92-99FC-08C21BDE0331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4DFF93-D4CB-44A8-B58E-54D444FDC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CF091A-E9B0-4DA3-914C-9234BD5C8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11B7-FB4C-4390-BD83-D5E48F522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8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BBB9D-2330-41B8-BB68-EB37746D8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0B5404-A685-4924-8C59-1A90831B6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DE13A6-5C8B-4ADA-8FEA-FC43E2425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BEBB-FB3B-4E92-99FC-08C21BDE0331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E68C57-A4F8-4A08-9786-C9713065C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144264-8281-4135-BD39-DE6ABC327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11B7-FB4C-4390-BD83-D5E48F522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05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7DFD5E-68ED-4190-92BE-BCAD86C5E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96C074-33EC-4762-A452-ACE632F55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C64E0F-3399-49C0-B620-DA89860D1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61F0EA-E96B-4EEF-892B-D923D25B4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BEBB-FB3B-4E92-99FC-08C21BDE0331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B0F23A-40AC-4C5A-94F9-3D3E72FD7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742E9D-F819-4415-A9FB-37FF23CD7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11B7-FB4C-4390-BD83-D5E48F522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55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6E75B-A2A5-4BBB-BD54-FFD4431B9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A543EB-FEEE-4AC4-8C1E-8838F1A5D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C69E6B-D569-44F8-AA2A-B1C1A1AD3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0E0EC60-A4CF-453C-87CD-FC98E7D51D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EFFA11-8289-43A3-89D0-A7A092E44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ACA984E-ADA2-47A4-8353-4F8DA92E8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BEBB-FB3B-4E92-99FC-08C21BDE0331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6C7A0C-EC1B-4145-907C-1E40EC0CF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EFDEC7B-917C-4B11-9EF2-0FC086544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11B7-FB4C-4390-BD83-D5E48F522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74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CF7541-EB12-45FF-9F32-ABE36EFF2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AE124A-DD39-46C7-A543-E5B2FABC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BEBB-FB3B-4E92-99FC-08C21BDE0331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BA71776-5F41-4D4B-84ED-BBEA3FA4E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17444E-B12C-4E8C-B416-8BDB64C09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11B7-FB4C-4390-BD83-D5E48F522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07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7521C1-C674-4E19-910A-5D059D529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BEBB-FB3B-4E92-99FC-08C21BDE0331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CEDC3C-7998-4FCE-86B7-BE09B6AE2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512C61-9BB7-42CE-A247-DDE3CD89C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11B7-FB4C-4390-BD83-D5E48F522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54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CD830-7D6B-4FCD-A2EF-F0D23B0C4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8EB5BC-806C-4E50-80A9-078525617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DFE160-9481-4962-ABBC-D512BCD6C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C44C56-D202-44F2-A34A-07EB93A05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BEBB-FB3B-4E92-99FC-08C21BDE0331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95C08A-2DF8-4B8F-BA49-614BA05CD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82F5EC-380D-41BC-A418-E6EE2A559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11B7-FB4C-4390-BD83-D5E48F522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15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DD497E-8157-4024-BCD5-EABEE14A2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477F026-ED1C-4914-B48C-BA7C9675A8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7B666-CB2E-4F96-BE74-653ECC90F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97F29B-3013-4C87-AF37-5EF48BB1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BEBB-FB3B-4E92-99FC-08C21BDE0331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7AEC79-89CE-492A-A3AD-A933C5CF1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8571B5-4BED-46F4-B5A6-036B0BF6F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11B7-FB4C-4390-BD83-D5E48F522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1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22FF0-1EC9-43D3-9C5B-FE158D6A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A1A69D-6BAF-40B6-9AA9-8E8FEFD1B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AF9C34-FBDE-4308-967C-0DB2DB7712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0BEBB-FB3B-4E92-99FC-08C21BDE0331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1EADFE-A330-41BD-AA7C-FFD286F1E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193AA6-7AD1-4234-8BAB-0EB07F400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811B7-FB4C-4390-BD83-D5E48F522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01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ukaservis@rambler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aukaservis@rambler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naukaservis@rambler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mailto:naukaservis@rambler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WordPictureWatermark1674174671">
            <a:extLst>
              <a:ext uri="{FF2B5EF4-FFF2-40B4-BE49-F238E27FC236}">
                <a16:creationId xmlns:a16="http://schemas.microsoft.com/office/drawing/2014/main" id="{9612D52C-0ADB-4228-B689-DED6846B3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396" y="24809"/>
            <a:ext cx="3333208" cy="683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2CE011-A026-4495-91BC-C77ECACE08F2}"/>
              </a:ext>
            </a:extLst>
          </p:cNvPr>
          <p:cNvSpPr txBox="1"/>
          <p:nvPr/>
        </p:nvSpPr>
        <p:spPr>
          <a:xfrm>
            <a:off x="1663825" y="364948"/>
            <a:ext cx="8995298" cy="6440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Уральский юридический институт МВД России.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24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24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Calibri" panose="020F0502020204030204"/>
              </a:rPr>
              <a:t>Экономика организации ( предприятии ).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ru-RU" sz="2400" dirty="0">
              <a:solidFill>
                <a:prstClr val="black"/>
              </a:solidFill>
              <a:latin typeface="Calibri" panose="020F0502020204030204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16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КАФЕДРА СОЦИАЛЬНО-ЭКОНОМИЧЕСКИХ ДИСЦИПЛИН,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16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Баженов Сергей Иванович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экономических наук,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профессор, член-корреспондент МАНЕБ,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фонда, центр «Региональной экономической безопасности: теоретические аспекты, практика.»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16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  <a:p>
            <a:pPr defTabSz="457200">
              <a:defRPr/>
            </a:pP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naukaservis@rambler.ru</a:t>
            </a:r>
            <a:endParaRPr lang="en-US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8 922-181-40-15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6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www.b-si.ru</a:t>
            </a:r>
            <a:endParaRPr lang="ru-RU" sz="16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16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8AF7F89-E487-AB22-C2FE-ADF2DB4761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9" y="548680"/>
            <a:ext cx="928205" cy="148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78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41FD6F-24C6-43C0-8695-E675D1DA2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0" y="1213387"/>
            <a:ext cx="11419840" cy="528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40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-167640" y="1746488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FF352C-A4CF-4054-A1A1-4D00145D4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79" y="-114013"/>
            <a:ext cx="11054081" cy="26263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AAC906-13AD-4B13-A37C-CD3A514BC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1" y="2512346"/>
            <a:ext cx="11683999" cy="434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06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E0123C-6A8D-4D91-9E75-DEA520D9F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80428"/>
            <a:ext cx="11877040" cy="677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03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21454D-30A0-4985-A148-0598EC633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805" y="772610"/>
            <a:ext cx="9514390" cy="531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12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C6B3AB-BAE8-47CF-AC8E-824C7C8AF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77" y="859034"/>
            <a:ext cx="11521439" cy="581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96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340C46-E35E-482E-B363-FDBC41012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182" y="1423686"/>
            <a:ext cx="7847635" cy="401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1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96520" y="66994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2DB206-9261-4591-949E-6325C507C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883" y="897757"/>
            <a:ext cx="7940233" cy="569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68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0FE8E8-68E3-4B86-AD98-BADE334C7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277" y="724315"/>
            <a:ext cx="10657839" cy="609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65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0D2AE0-03F0-4698-9F36-D5F4D65F7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" y="747333"/>
            <a:ext cx="11694552" cy="602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21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6B6439A5-B86E-47CB-A32C-BCC0E8B192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60" y="10"/>
            <a:ext cx="12080240" cy="685799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94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WordPictureWatermark1674174671">
            <a:extLst>
              <a:ext uri="{FF2B5EF4-FFF2-40B4-BE49-F238E27FC236}">
                <a16:creationId xmlns:a16="http://schemas.microsoft.com/office/drawing/2014/main" id="{9612D52C-0ADB-4228-B689-DED6846B3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396" y="24809"/>
            <a:ext cx="3333208" cy="683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2CE011-A026-4495-91BC-C77ECACE08F2}"/>
              </a:ext>
            </a:extLst>
          </p:cNvPr>
          <p:cNvSpPr txBox="1"/>
          <p:nvPr/>
        </p:nvSpPr>
        <p:spPr>
          <a:xfrm>
            <a:off x="0" y="364949"/>
            <a:ext cx="12191999" cy="6729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>
                <a:solidFill>
                  <a:srgbClr val="4472C4">
                    <a:lumMod val="75000"/>
                  </a:srgbClr>
                </a:solidFill>
              </a:rPr>
              <a:t>Уральский юридический институт МВД России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2400" dirty="0">
              <a:solidFill>
                <a:srgbClr val="4472C4">
                  <a:lumMod val="75000"/>
                </a:srgbClr>
              </a:solidFill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x-none" sz="3200" b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11.</a:t>
            </a:r>
            <a:r>
              <a:rPr lang="ru-RU" sz="3200" b="1" dirty="0">
                <a:latin typeface="Times New Roman"/>
                <a:ea typeface="Times New Roman"/>
              </a:rPr>
              <a:t> Качество и конкурентоспособность.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3200" b="1" dirty="0">
                <a:latin typeface="Times New Roman"/>
                <a:ea typeface="Times New Roman"/>
              </a:rPr>
              <a:t> Ценовая политика организаций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ru-RU" sz="3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1600" dirty="0">
              <a:solidFill>
                <a:srgbClr val="4472C4">
                  <a:lumMod val="75000"/>
                </a:srgbClr>
              </a:solidFill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1600" dirty="0">
                <a:solidFill>
                  <a:srgbClr val="4472C4">
                    <a:lumMod val="75000"/>
                  </a:srgbClr>
                </a:solidFill>
              </a:rPr>
              <a:t>КАФЕДРА СОЦИАЛЬНО-ЭКОНОМИЧЕСКИХ ДИСЦИПЛИН,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1600" dirty="0">
              <a:solidFill>
                <a:srgbClr val="4472C4">
                  <a:lumMod val="75000"/>
                </a:srgbClr>
              </a:solidFill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Баженов Сергей Иванович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экономических наук,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профессор, член-корреспондент МАНЕБ,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фонда, центр «Региональной экономической безопасности: теоретические аспекты, практика.»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1600" dirty="0">
              <a:solidFill>
                <a:srgbClr val="4472C4">
                  <a:lumMod val="75000"/>
                </a:srgbClr>
              </a:solidFill>
            </a:endParaRPr>
          </a:p>
          <a:p>
            <a:pPr defTabSz="457200">
              <a:defRPr/>
            </a:pP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naukaservis@rambler.ru</a:t>
            </a:r>
            <a:endParaRPr lang="en-US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8 922-181-40-15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600" dirty="0">
                <a:solidFill>
                  <a:srgbClr val="4472C4">
                    <a:lumMod val="75000"/>
                  </a:srgbClr>
                </a:solidFill>
              </a:rPr>
              <a:t>www.b-si.ru</a:t>
            </a:r>
            <a:endParaRPr lang="ru-RU" sz="1600" dirty="0">
              <a:solidFill>
                <a:srgbClr val="4472C4">
                  <a:lumMod val="75000"/>
                </a:srgbClr>
              </a:solidFill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1600" dirty="0">
              <a:solidFill>
                <a:srgbClr val="4472C4">
                  <a:lumMod val="75000"/>
                </a:srgb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8AF7F89-E487-AB22-C2FE-ADF2DB4761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729" y="364949"/>
            <a:ext cx="928205" cy="148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61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5B2BFA0D-0088-404D-BD49-07D295C9CF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080" y="10"/>
            <a:ext cx="11988800" cy="685799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25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87C84215-B647-45D6-9EC4-E98CCD4EC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738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1BFEA61B-2671-4E4B-88D1-A47FB13BAC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155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F02B260-9D5F-4D11-810E-5A5033D583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9"/>
          <a:stretch/>
        </p:blipFill>
        <p:spPr>
          <a:xfrm>
            <a:off x="203200" y="68263"/>
            <a:ext cx="11988799" cy="6721475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754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43226222-125E-402E-9F36-6380DD672D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20" y="10"/>
            <a:ext cx="12120880" cy="685799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15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743BFD7-20BD-4FCF-B35C-53310B16F1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00" y="10"/>
            <a:ext cx="12090400" cy="685799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089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C028EB-7AAE-4D62-B648-AD16D0BBFB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20" y="10"/>
            <a:ext cx="12070080" cy="685799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825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7034" y="151786"/>
            <a:ext cx="1187320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7030A0"/>
                </a:solidFill>
              </a:rPr>
              <a:t>Стандартизация</a:t>
            </a:r>
            <a:r>
              <a:rPr lang="ru-RU" dirty="0"/>
              <a:t>: процесс установления единых норм и правил.</a:t>
            </a:r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7030A0"/>
                </a:solidFill>
              </a:rPr>
              <a:t>Совместимость</a:t>
            </a:r>
            <a:r>
              <a:rPr lang="ru-RU" dirty="0"/>
              <a:t>: способность различных компонентов работать совместно без конфликтов.</a:t>
            </a:r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7030A0"/>
                </a:solidFill>
              </a:rPr>
              <a:t>Взаимозаменяемость</a:t>
            </a:r>
            <a:r>
              <a:rPr lang="ru-RU" dirty="0"/>
              <a:t>: возможность замены одного компонента другим без потери функциональности.</a:t>
            </a:r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7030A0"/>
                </a:solidFill>
              </a:rPr>
              <a:t>Унификация</a:t>
            </a:r>
            <a:r>
              <a:rPr lang="ru-RU" sz="2400" dirty="0">
                <a:solidFill>
                  <a:srgbClr val="7030A0"/>
                </a:solidFill>
              </a:rPr>
              <a:t>: </a:t>
            </a:r>
            <a:r>
              <a:rPr lang="ru-RU" dirty="0"/>
              <a:t>сведение многообразия элементов к минимальному числу стандартных образцов.</a:t>
            </a:r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7030A0"/>
                </a:solidFill>
              </a:rPr>
              <a:t>Типизация</a:t>
            </a:r>
            <a:r>
              <a:rPr lang="ru-RU" sz="2400" dirty="0">
                <a:solidFill>
                  <a:srgbClr val="7030A0"/>
                </a:solidFill>
              </a:rPr>
              <a:t>: </a:t>
            </a:r>
            <a:r>
              <a:rPr lang="ru-RU" dirty="0"/>
              <a:t>классификация объектов по определенным признакам.</a:t>
            </a:r>
            <a:r>
              <a:rPr lang="ru-RU" b="1" dirty="0"/>
              <a:t> </a:t>
            </a:r>
          </a:p>
          <a:p>
            <a:pPr>
              <a:buFont typeface="Arial"/>
              <a:buChar char="•"/>
            </a:pPr>
            <a:endParaRPr lang="ru-RU" b="1" dirty="0"/>
          </a:p>
          <a:p>
            <a:pPr>
              <a:buFont typeface="Arial"/>
              <a:buChar char="•"/>
            </a:pPr>
            <a:r>
              <a:rPr lang="ru-RU" b="1" dirty="0"/>
              <a:t>Строительство</a:t>
            </a:r>
            <a:r>
              <a:rPr lang="ru-RU" dirty="0"/>
              <a:t>: Применение строительных норм и правил (СНиП) обеспечивает безопасность зданий и сооружений.</a:t>
            </a:r>
          </a:p>
          <a:p>
            <a:pPr>
              <a:buFont typeface="Arial"/>
              <a:buChar char="•"/>
            </a:pPr>
            <a:r>
              <a:rPr lang="ru-RU" b="1" dirty="0"/>
              <a:t>Автомобилестроение</a:t>
            </a:r>
            <a:r>
              <a:rPr lang="ru-RU" dirty="0"/>
              <a:t>: Использование единых стандартов ISO гарантирует надежность автомобилей, снижает затраты на производство запчастей и обслуживание техники.</a:t>
            </a:r>
          </a:p>
          <a:p>
            <a:pPr>
              <a:buFont typeface="Arial"/>
              <a:buChar char="•"/>
            </a:pPr>
            <a:r>
              <a:rPr lang="ru-RU" b="1" dirty="0"/>
              <a:t>Информационные технологии</a:t>
            </a:r>
            <a:r>
              <a:rPr lang="ru-RU" dirty="0"/>
              <a:t>: Международный стандарт ISO/IEC 27001 регулирует управление информационной безопасностью, снижая риски утечки данных.</a:t>
            </a:r>
          </a:p>
          <a:p>
            <a:r>
              <a:rPr lang="ru-RU" b="1" dirty="0"/>
              <a:t>Международные организации по стандартизации</a:t>
            </a:r>
          </a:p>
          <a:p>
            <a:pPr>
              <a:buFont typeface="Arial"/>
              <a:buChar char="•"/>
            </a:pPr>
            <a:r>
              <a:rPr lang="ru-RU" dirty="0"/>
              <a:t>Международная организация по стандартизации (ISO) устанавливает глобальные стандарты.</a:t>
            </a:r>
          </a:p>
          <a:p>
            <a:pPr>
              <a:buFont typeface="Arial"/>
              <a:buChar char="•"/>
            </a:pPr>
            <a:r>
              <a:rPr lang="ru-RU" dirty="0"/>
              <a:t>Европейская комиссия по стандартизации (CEN) регулирует стандарты внутри Европы.</a:t>
            </a:r>
          </a:p>
          <a:p>
            <a:pPr>
              <a:buFont typeface="Arial"/>
              <a:buChar char="•"/>
            </a:pPr>
            <a:endParaRPr lang="ru-RU" dirty="0"/>
          </a:p>
          <a:p>
            <a:pPr>
              <a:buFont typeface="Arial"/>
              <a:buChar char="•"/>
            </a:pPr>
            <a:r>
              <a:rPr lang="ru-RU" dirty="0"/>
              <a:t>Стандартизация играет ключевую роль в повышении качества продукции.</a:t>
            </a:r>
          </a:p>
          <a:p>
            <a:pPr>
              <a:buFont typeface="Arial"/>
              <a:buChar char="•"/>
            </a:pPr>
            <a:r>
              <a:rPr lang="ru-RU" dirty="0"/>
              <a:t>Постоянное совершенствование методов оценки совместимости и взаимозаменяемости обеспечивает надежность и безопасность изделий.</a:t>
            </a:r>
          </a:p>
          <a:p>
            <a:pPr>
              <a:buFont typeface="Arial"/>
              <a:buChar char="•"/>
            </a:pPr>
            <a:r>
              <a:rPr lang="ru-RU" dirty="0"/>
              <a:t>Международные организации, такие как ISO и CEN, вносят значительный вклад в развитие стандартизации.</a:t>
            </a:r>
          </a:p>
          <a:p>
            <a:pPr>
              <a:buFont typeface="Arial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0268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1280" y="173330"/>
            <a:ext cx="11998960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Методы оценки совместимости.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Тестирование оборудования</a:t>
            </a:r>
            <a:r>
              <a:rPr lang="ru-RU" sz="2000" dirty="0"/>
              <a:t>: проверка работоспособности компонентов в реальных условиях эксплуатации.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Анализ документации</a:t>
            </a:r>
            <a:r>
              <a:rPr lang="ru-RU" sz="2000" dirty="0"/>
              <a:t>: изучение спецификаций, чертежей и технической документации для выявления несоответствий.</a:t>
            </a:r>
          </a:p>
          <a:p>
            <a:r>
              <a:rPr lang="ru-RU" sz="2000" b="1" dirty="0"/>
              <a:t>Испытания материалов</a:t>
            </a:r>
            <a:r>
              <a:rPr lang="ru-RU" sz="2000" dirty="0"/>
              <a:t>: лабораторное тестирование физико-химических свойств материалов для подтверждения соответствия стандартам.</a:t>
            </a:r>
            <a:r>
              <a:rPr lang="ru-RU" sz="2000" b="1" dirty="0"/>
              <a:t> </a:t>
            </a:r>
          </a:p>
          <a:p>
            <a:endParaRPr lang="ru-RU" sz="2400" b="1" dirty="0">
              <a:solidFill>
                <a:srgbClr val="7030A0"/>
              </a:solidFill>
            </a:endParaRPr>
          </a:p>
          <a:p>
            <a:r>
              <a:rPr lang="ru-RU" sz="2400" b="1" dirty="0">
                <a:solidFill>
                  <a:srgbClr val="7030A0"/>
                </a:solidFill>
              </a:rPr>
              <a:t>Факторы взаимозаменяемости. 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Геометрическая точность деталей</a:t>
            </a:r>
            <a:r>
              <a:rPr lang="ru-RU" sz="2000" dirty="0"/>
              <a:t>: Высокоточные размеры обеспечивают точную сборку и работу механизмов.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Физико-химические свойства материалов</a:t>
            </a:r>
            <a:r>
              <a:rPr lang="ru-RU" sz="2000" dirty="0"/>
              <a:t>: Однородность состава гарантирует стабильность характеристик изделия.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Экономические показатели производства</a:t>
            </a:r>
            <a:r>
              <a:rPr lang="ru-RU" sz="2000" dirty="0"/>
              <a:t>: Оптимизация затрат снижает себестоимость продукции.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Цель унификации и типизации</a:t>
            </a:r>
          </a:p>
          <a:p>
            <a:pPr>
              <a:buFont typeface="Arial"/>
              <a:buChar char="•"/>
            </a:pPr>
            <a:r>
              <a:rPr lang="ru-RU" sz="2000" b="1" dirty="0"/>
              <a:t>Сокращение номенклатуры</a:t>
            </a:r>
            <a:r>
              <a:rPr lang="ru-RU" sz="2000" dirty="0"/>
              <a:t>: уменьшение количества типоразмеров и моделей изделий.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Повышение эффективности производства</a:t>
            </a:r>
            <a:r>
              <a:rPr lang="ru-RU" sz="2000" dirty="0"/>
              <a:t>: снижение затрат и ускорение производственного процесса благодаря использованию стандартных компонентов.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Обеспечение качества продукции</a:t>
            </a:r>
            <a:r>
              <a:rPr lang="ru-RU" sz="2000" dirty="0"/>
              <a:t>: унифицированные изделия обладают стабильными характеристиками, что повышает надежность конечного продукта.</a:t>
            </a:r>
          </a:p>
          <a:p>
            <a:endParaRPr lang="ru-RU" b="1" dirty="0"/>
          </a:p>
          <a:p>
            <a:pPr>
              <a:buFont typeface="Arial"/>
              <a:buChar char="•"/>
            </a:pPr>
            <a:endParaRPr lang="ru-RU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82881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3901" y="170317"/>
            <a:ext cx="11818189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Надежность техники и информационных связей.</a:t>
            </a:r>
          </a:p>
          <a:p>
            <a:r>
              <a:rPr lang="ru-RU" sz="2000" dirty="0"/>
              <a:t>Надежность техники определяется её способностью стабильно выполнять заданные функции, устойчивостью к внешним воздействиям и минимизацией количества отказов.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Факторы влияющие на надежность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Качество компонентов</a:t>
            </a:r>
            <a:r>
              <a:rPr lang="ru-RU" sz="2000" dirty="0"/>
              <a:t>: Высококачественные материалы снижают вероятность поломок.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Правильная эксплуатация</a:t>
            </a:r>
            <a:r>
              <a:rPr lang="ru-RU" sz="2000" dirty="0"/>
              <a:t>: Следование инструкциям производителя продлевает срок службы.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Регулярное обслуживание</a:t>
            </a:r>
            <a:r>
              <a:rPr lang="ru-RU" sz="2000" dirty="0"/>
              <a:t>: Своевременное техобслуживание предотвращает серьезные неисправности.</a:t>
            </a:r>
          </a:p>
          <a:p>
            <a:endParaRPr lang="ru-RU" sz="2400" b="1" dirty="0">
              <a:solidFill>
                <a:srgbClr val="7030A0"/>
              </a:solidFill>
            </a:endParaRPr>
          </a:p>
          <a:p>
            <a:r>
              <a:rPr lang="ru-RU" sz="2400" b="1" dirty="0">
                <a:solidFill>
                  <a:srgbClr val="7030A0"/>
                </a:solidFill>
              </a:rPr>
              <a:t>Надежность техники начинается с продуманных решений</a:t>
            </a:r>
          </a:p>
          <a:p>
            <a:pPr>
              <a:buFont typeface="Arial"/>
              <a:buChar char="•"/>
            </a:pPr>
            <a:r>
              <a:rPr lang="ru-RU" sz="2000" b="1" dirty="0"/>
              <a:t>Резервирование элементов</a:t>
            </a:r>
            <a:r>
              <a:rPr lang="ru-RU" sz="2000" dirty="0"/>
              <a:t>: дублирование ключевых узлов снижает вероятность отказа.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Тестирование и контроль качества</a:t>
            </a:r>
            <a:r>
              <a:rPr lang="ru-RU" sz="2000" dirty="0"/>
              <a:t>: регулярные проверки выявляют потенциальные проблемы.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Использование современных технологий</a:t>
            </a:r>
            <a:r>
              <a:rPr lang="ru-RU" sz="2000" dirty="0"/>
              <a:t>: инновационные решения повышают устойчивость к внешним воздействиям.</a:t>
            </a:r>
          </a:p>
          <a:p>
            <a:r>
              <a:rPr lang="ru-RU" sz="2000" b="1" dirty="0"/>
              <a:t>Нормы безопасности</a:t>
            </a:r>
          </a:p>
          <a:p>
            <a:r>
              <a:rPr lang="ru-RU" sz="2000" dirty="0"/>
              <a:t>Основные стандарты и нормативы обеспечивают безопасность персонала и сохранность оборудования. Требования включают регулярное техническое обслуживание, проверку соответствия условиям эксплуатации.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24926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239717" y="302950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9780" y="250492"/>
            <a:ext cx="118904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                Цена — экономический рычаг 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                       повышения эффективности производства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E611FF-C551-40E2-AFC8-3BB1A4671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" y="1264533"/>
            <a:ext cx="11866880" cy="523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79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1280" y="170317"/>
            <a:ext cx="11740551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Экологические требования.</a:t>
            </a:r>
          </a:p>
          <a:p>
            <a:pPr>
              <a:buFont typeface="Arial"/>
              <a:buChar char="•"/>
            </a:pPr>
            <a:r>
              <a:rPr lang="ru-RU" sz="2000" dirty="0"/>
              <a:t>Сокращение выбросов углекислого газа снижает негативное воздействие на окружающую среду.</a:t>
            </a:r>
          </a:p>
          <a:p>
            <a:pPr>
              <a:buFont typeface="Arial"/>
              <a:buChar char="•"/>
            </a:pPr>
            <a:r>
              <a:rPr lang="ru-RU" sz="2000" dirty="0"/>
              <a:t>Рациональное потребление энергии уменьшает затраты предприятий.</a:t>
            </a:r>
          </a:p>
          <a:p>
            <a:pPr>
              <a:buFont typeface="Arial"/>
              <a:buChar char="•"/>
            </a:pPr>
            <a:r>
              <a:rPr lang="ru-RU" sz="2000" dirty="0"/>
              <a:t>Эффективная утилизация отходов предотвращает загрязнение экосистем.</a:t>
            </a:r>
          </a:p>
          <a:p>
            <a:r>
              <a:rPr lang="ru-RU" sz="2000" b="1" dirty="0"/>
              <a:t>Современные тенденции экологического проектирования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Зеленое проектирование</a:t>
            </a:r>
            <a:r>
              <a:rPr lang="ru-RU" sz="2000" dirty="0"/>
              <a:t>: интеграция экологически чистых решений на этапе разработки.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Вторичное использование материалов</a:t>
            </a:r>
            <a:r>
              <a:rPr lang="ru-RU" sz="2000" dirty="0"/>
              <a:t>: снижение потребления ресурсов путем переработки.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Сертификация ISO 14001</a:t>
            </a:r>
            <a:r>
              <a:rPr lang="ru-RU" sz="2000" dirty="0"/>
              <a:t>: подтверждение соответствия международным стандартам экологической ответственности.</a:t>
            </a:r>
          </a:p>
          <a:p>
            <a:r>
              <a:rPr lang="ru-RU" sz="2000" b="1" dirty="0"/>
              <a:t>Влияние на качество продукции</a:t>
            </a:r>
          </a:p>
          <a:p>
            <a:pPr>
              <a:buFont typeface="Arial"/>
              <a:buChar char="•"/>
            </a:pPr>
            <a:r>
              <a:rPr lang="ru-RU" sz="2000" dirty="0"/>
              <a:t>Повышение производительности  благодаря снижению простоев.</a:t>
            </a:r>
          </a:p>
          <a:p>
            <a:pPr>
              <a:buFont typeface="Arial"/>
              <a:buChar char="•"/>
            </a:pPr>
            <a:r>
              <a:rPr lang="ru-RU" sz="2000" dirty="0"/>
              <a:t>Улучшение эксплуатационных характеристик путем уменьшения дефектов продукции .</a:t>
            </a:r>
          </a:p>
          <a:p>
            <a:pPr>
              <a:buFont typeface="Arial"/>
              <a:buChar char="•"/>
            </a:pPr>
            <a:r>
              <a:rPr lang="ru-RU" sz="2000" dirty="0"/>
              <a:t>Увеличение срока службы оборудования , снижая затраты на ремонт.</a:t>
            </a:r>
          </a:p>
          <a:p>
            <a:endParaRPr lang="ru-RU" sz="2000" dirty="0"/>
          </a:p>
          <a:p>
            <a:r>
              <a:rPr lang="ru-RU" sz="2000" dirty="0"/>
              <a:t>Повышение производительности на 15% благодаря снижению простоев.</a:t>
            </a:r>
          </a:p>
          <a:p>
            <a:pPr>
              <a:buFont typeface="Arial"/>
              <a:buChar char="•"/>
            </a:pPr>
            <a:r>
              <a:rPr lang="ru-RU" sz="2000" dirty="0"/>
              <a:t>Улучшение эксплуатационных характеристик путем уменьшения дефектов продукции на 20%.</a:t>
            </a:r>
          </a:p>
          <a:p>
            <a:pPr>
              <a:buFont typeface="Arial"/>
              <a:buChar char="•"/>
            </a:pPr>
            <a:r>
              <a:rPr lang="ru-RU" sz="2000" dirty="0"/>
              <a:t>Увеличение срока службы оборудования на 30%, снижая затраты на ремонт.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626263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9844" y="262650"/>
            <a:ext cx="118818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Качество товара </a:t>
            </a:r>
            <a:r>
              <a:rPr lang="ru-RU" sz="2000" dirty="0"/>
              <a:t>определяется как степень соответствия продукта установленным требованиям потребителей, совокупность характеристик и свойств продукции, обеспечивающих способность удовлетворить заявленные потребности.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 </a:t>
            </a:r>
            <a:r>
              <a:rPr lang="ru-RU" sz="2400" b="1" dirty="0">
                <a:solidFill>
                  <a:srgbClr val="7030A0"/>
                </a:solidFill>
              </a:rPr>
              <a:t>Критерии оценки качества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Надежность</a:t>
            </a:r>
            <a:r>
              <a:rPr lang="ru-RU" sz="2000" dirty="0"/>
              <a:t>: способность выдерживать заявленные нагрузки и условия эксплуатации.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Безопасность</a:t>
            </a:r>
            <a:r>
              <a:rPr lang="ru-RU" sz="2000" dirty="0"/>
              <a:t>: отсутствие рисков для здоровья и жизни пользователей.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Функциональность</a:t>
            </a:r>
            <a:r>
              <a:rPr lang="ru-RU" sz="2000" dirty="0"/>
              <a:t>: выполнение заявленных функций и задач.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Эстетичность</a:t>
            </a:r>
            <a:r>
              <a:rPr lang="ru-RU" sz="2000" dirty="0"/>
              <a:t>: внешний вид и дизайн продукта.</a:t>
            </a:r>
          </a:p>
          <a:p>
            <a:endParaRPr lang="ru-RU" sz="2400" b="1" dirty="0">
              <a:solidFill>
                <a:srgbClr val="7030A0"/>
              </a:solidFill>
            </a:endParaRPr>
          </a:p>
          <a:p>
            <a:r>
              <a:rPr lang="ru-RU" sz="2400" b="1" dirty="0">
                <a:solidFill>
                  <a:srgbClr val="7030A0"/>
                </a:solidFill>
              </a:rPr>
              <a:t>Технические параметры качества</a:t>
            </a:r>
          </a:p>
          <a:p>
            <a:pPr>
              <a:buFont typeface="Arial"/>
              <a:buChar char="•"/>
            </a:pPr>
            <a:r>
              <a:rPr lang="ru-RU" sz="2000" dirty="0"/>
              <a:t>Физико-химические свойства определяют состав материала и его характеристики.</a:t>
            </a:r>
          </a:p>
          <a:p>
            <a:pPr>
              <a:buFont typeface="Arial"/>
              <a:buChar char="•"/>
            </a:pPr>
            <a:r>
              <a:rPr lang="ru-RU" sz="2000" dirty="0"/>
              <a:t>Конструкция изделия влияет на функциональность и надежность продукта.</a:t>
            </a:r>
          </a:p>
          <a:p>
            <a:pPr>
              <a:buFont typeface="Arial"/>
              <a:buChar char="•"/>
            </a:pPr>
            <a:r>
              <a:rPr lang="ru-RU" sz="2000" dirty="0"/>
              <a:t>Технологическая точность производства обеспечивает стабильность характеристик.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Экономические параметры качества</a:t>
            </a:r>
          </a:p>
          <a:p>
            <a:pPr>
              <a:buFont typeface="Arial"/>
              <a:buChar char="•"/>
            </a:pPr>
            <a:r>
              <a:rPr lang="ru-RU" sz="2000" dirty="0"/>
              <a:t>Себестоимость производства определяет расходы предприятия на создание продукта.</a:t>
            </a:r>
          </a:p>
          <a:p>
            <a:pPr>
              <a:buFont typeface="Arial"/>
              <a:buChar char="•"/>
            </a:pPr>
            <a:r>
              <a:rPr lang="ru-RU" sz="2000" dirty="0"/>
              <a:t>Цена товара отражает баланс между стоимостью изготовления и рыночной конкурентоспособностью.</a:t>
            </a:r>
          </a:p>
          <a:p>
            <a:pPr>
              <a:buFont typeface="Arial"/>
              <a:buChar char="•"/>
            </a:pPr>
            <a:r>
              <a:rPr lang="ru-RU" sz="2000" dirty="0"/>
              <a:t>Затраты на эксплуатацию и обслуживание влияют на общую стоимость владения продуктом.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303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1280" y="196998"/>
            <a:ext cx="11809562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Методы контроля качества.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Инспекция материалов</a:t>
            </a:r>
            <a:r>
              <a:rPr lang="ru-RU" sz="2000" dirty="0"/>
              <a:t>: Проверка сырья и компонентов на соответствие техническим требованиям.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Тестирование готовой продукции</a:t>
            </a:r>
            <a:r>
              <a:rPr lang="ru-RU" sz="2000" dirty="0"/>
              <a:t>: Испытания изделий на надежность, безопасность и функциональность.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Сертификация соответствия стандартам</a:t>
            </a:r>
            <a:r>
              <a:rPr lang="ru-RU" sz="2000" dirty="0"/>
              <a:t>: Официальное подтверждение соответствия продукта международным и национальным нормативам.</a:t>
            </a:r>
          </a:p>
          <a:p>
            <a:r>
              <a:rPr lang="ru-RU" sz="2000" b="1" dirty="0"/>
              <a:t>Международные стандарты качества</a:t>
            </a:r>
          </a:p>
          <a:p>
            <a:r>
              <a:rPr lang="ru-RU" sz="2000" dirty="0"/>
              <a:t>ISO-серия стандартов является наиболее распространенной системой международной сертификации качества. Она включает более 22 тысяч нормативных документов, охватывающих различные отрасли промышленности и сферы услуг. Эти стандарты обеспечивают единые требования к качеству продукции и процессов, способствуя повышению доверия потребителей и улучшению конкурентоспособности компаний.</a:t>
            </a:r>
          </a:p>
          <a:p>
            <a:r>
              <a:rPr lang="ru-RU" sz="2000" b="1" dirty="0"/>
              <a:t>Анализ рынка качественных товаров</a:t>
            </a:r>
          </a:p>
          <a:p>
            <a:pPr>
              <a:buFont typeface="Arial"/>
              <a:buChar char="•"/>
            </a:pPr>
            <a:r>
              <a:rPr lang="ru-RU" sz="2000" dirty="0"/>
              <a:t>Рост потребительского интереса к качественным продуктам достигает 45% ежегодно.</a:t>
            </a:r>
          </a:p>
          <a:p>
            <a:pPr>
              <a:buFont typeface="Arial"/>
              <a:buChar char="•"/>
            </a:pPr>
            <a:r>
              <a:rPr lang="ru-RU" sz="2000" dirty="0"/>
              <a:t>Высокий уровень конкуренции среди производителей качественной продукции требует постоянного совершенствования технологий и повышения эффективности.</a:t>
            </a:r>
          </a:p>
          <a:p>
            <a:pPr>
              <a:buFont typeface="Arial"/>
              <a:buChar char="•"/>
            </a:pPr>
            <a:r>
              <a:rPr lang="ru-RU" sz="2000" dirty="0"/>
              <a:t>Использование современных методов анализа позволяет определить наиболее перспективные сегменты рынка.</a:t>
            </a:r>
          </a:p>
          <a:p>
            <a:r>
              <a:rPr lang="ru-RU" sz="2000" dirty="0"/>
              <a:t>Соблюдение международных стандартов обеспечивает доверие покупателей.</a:t>
            </a:r>
          </a:p>
          <a:p>
            <a:pPr>
              <a:buFont typeface="Arial"/>
              <a:buChar char="•"/>
            </a:pPr>
            <a:r>
              <a:rPr lang="ru-RU" sz="2000" dirty="0"/>
              <a:t>Регулярный контроль повышает качество и снижает издержки.</a:t>
            </a:r>
          </a:p>
          <a:p>
            <a:pPr>
              <a:buFont typeface="Arial"/>
              <a:buChar char="•"/>
            </a:pPr>
            <a:r>
              <a:rPr lang="ru-RU" sz="2000" dirty="0"/>
              <a:t>Улучшение качества увеличивает конкурентоспособность и прибыль.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13434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5660" y="188372"/>
            <a:ext cx="1186458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Классификация параметров качества.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Функциональные характеристики</a:t>
            </a:r>
            <a:r>
              <a:rPr lang="ru-RU" sz="2400" dirty="0"/>
              <a:t>: Способность выполнять заданные функции.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Эстетические свойства</a:t>
            </a:r>
            <a:r>
              <a:rPr lang="ru-RU" sz="2400" dirty="0"/>
              <a:t>: Привлекательность внешнего вида и дизайна.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Экономичность использования</a:t>
            </a:r>
            <a:r>
              <a:rPr lang="ru-RU" sz="2400" dirty="0"/>
              <a:t>: Соотношение стоимости и эксплуатационных затрат.</a:t>
            </a:r>
          </a:p>
          <a:p>
            <a:r>
              <a:rPr lang="ru-RU" sz="2400" b="1" dirty="0"/>
              <a:t>Конструктивные параметры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Материалы изготовления</a:t>
            </a:r>
            <a:r>
              <a:rPr lang="ru-RU" sz="2400" dirty="0"/>
              <a:t>: выбор сырья напрямую влияет на прочность и долговечность изделия.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Конструкция изделия</a:t>
            </a:r>
            <a:r>
              <a:rPr lang="ru-RU" sz="2400" dirty="0"/>
              <a:t>: продуманное устройство обеспечивает удобство использования и безопасность.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Технология производства</a:t>
            </a:r>
            <a:r>
              <a:rPr lang="ru-RU" sz="2400" dirty="0"/>
              <a:t>: современные методы повышают качество и снижают себестоимость.</a:t>
            </a:r>
          </a:p>
          <a:p>
            <a:r>
              <a:rPr lang="ru-RU" sz="2400" b="1" dirty="0"/>
              <a:t>Показатели надежности</a:t>
            </a:r>
          </a:p>
          <a:p>
            <a:pPr>
              <a:buFont typeface="Arial"/>
              <a:buChar char="•"/>
            </a:pPr>
            <a:r>
              <a:rPr lang="ru-RU" sz="2400" b="1" dirty="0"/>
              <a:t>Срок службы</a:t>
            </a:r>
            <a:r>
              <a:rPr lang="ru-RU" sz="2400" dirty="0"/>
              <a:t>: средний срок эксплуатации товара.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Устойчивость к износу</a:t>
            </a:r>
            <a:r>
              <a:rPr lang="ru-RU" sz="2400" dirty="0"/>
              <a:t>: способность выдерживать механические нагрузки и внешние воздействия.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Ремонтопригодность</a:t>
            </a:r>
            <a:r>
              <a:rPr lang="ru-RU" sz="2400" dirty="0"/>
              <a:t>: возможность восстановления работоспособности после повреждений.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078191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3299" y="95693"/>
            <a:ext cx="1161978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Параметры безопасности.</a:t>
            </a:r>
          </a:p>
          <a:p>
            <a:pPr>
              <a:buFont typeface="Arial"/>
              <a:buChar char="•"/>
            </a:pPr>
            <a:r>
              <a:rPr lang="ru-RU" sz="2400" dirty="0"/>
              <a:t>Отсутствуют вредные вещества в составе материалов.</a:t>
            </a:r>
          </a:p>
          <a:p>
            <a:pPr>
              <a:buFont typeface="Arial"/>
              <a:buChar char="•"/>
            </a:pPr>
            <a:r>
              <a:rPr lang="ru-RU" sz="2400" dirty="0"/>
              <a:t>Продукт минимизирует риски </a:t>
            </a:r>
            <a:r>
              <a:rPr lang="ru-RU" sz="2400" dirty="0" err="1"/>
              <a:t>травмирования</a:t>
            </a:r>
            <a:r>
              <a:rPr lang="ru-RU" sz="2400" dirty="0"/>
              <a:t> пользователей.</a:t>
            </a:r>
          </a:p>
          <a:p>
            <a:pPr>
              <a:buFont typeface="Arial"/>
              <a:buChar char="•"/>
            </a:pPr>
            <a:r>
              <a:rPr lang="ru-RU" sz="2400" dirty="0"/>
              <a:t>Полностью соответствует нормам экологической безопасности.</a:t>
            </a:r>
          </a:p>
          <a:p>
            <a:r>
              <a:rPr lang="ru-RU" sz="2400" b="1" dirty="0"/>
              <a:t>Эстетические характеристики</a:t>
            </a:r>
          </a:p>
          <a:p>
            <a:pPr>
              <a:buFont typeface="Arial"/>
              <a:buChar char="•"/>
            </a:pPr>
            <a:r>
              <a:rPr lang="ru-RU" sz="2400" dirty="0"/>
              <a:t>Внешний вид продукта влияет на восприятие бренда и конкурентоспособность.</a:t>
            </a:r>
          </a:p>
          <a:p>
            <a:pPr>
              <a:buFont typeface="Arial"/>
              <a:buChar char="•"/>
            </a:pPr>
            <a:r>
              <a:rPr lang="ru-RU" sz="2400" dirty="0"/>
              <a:t>Цветовая гамма должна соответствовать целевой аудитории и фирменному стилю.</a:t>
            </a:r>
          </a:p>
          <a:p>
            <a:pPr>
              <a:buFont typeface="Arial"/>
              <a:buChar char="•"/>
            </a:pPr>
            <a:r>
              <a:rPr lang="ru-RU" sz="2400" dirty="0"/>
              <a:t>Форма и дизайн определяют удобство использования и привлекательность товара.</a:t>
            </a:r>
          </a:p>
          <a:p>
            <a:r>
              <a:rPr lang="ru-RU" sz="2400" b="1" dirty="0" err="1"/>
              <a:t>Эргонометрические</a:t>
            </a:r>
            <a:r>
              <a:rPr lang="ru-RU" sz="2400" b="1" dirty="0"/>
              <a:t> параметры</a:t>
            </a:r>
          </a:p>
          <a:p>
            <a:pPr>
              <a:buFont typeface="Arial"/>
              <a:buChar char="•"/>
            </a:pPr>
            <a:r>
              <a:rPr lang="ru-RU" sz="2400" dirty="0"/>
              <a:t>Удобство эксплуатации обеспечивает комфортное использование товара потребителем.</a:t>
            </a:r>
          </a:p>
          <a:p>
            <a:pPr>
              <a:buFont typeface="Arial"/>
              <a:buChar char="•"/>
            </a:pPr>
            <a:r>
              <a:rPr lang="ru-RU" sz="2400" dirty="0"/>
              <a:t>Эффективность управления позволяет быстро и легко выполнять необходимые операции.</a:t>
            </a:r>
          </a:p>
          <a:p>
            <a:r>
              <a:rPr lang="ru-RU" sz="2400" dirty="0"/>
              <a:t>Антропометрические соответствия учитывают физические особенности пользователей.</a:t>
            </a:r>
            <a:r>
              <a:rPr lang="ru-RU" sz="2400" b="1" dirty="0"/>
              <a:t> 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75472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3299" y="95693"/>
            <a:ext cx="116197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ru-RU" sz="2400" b="1" dirty="0"/>
              <a:t>Дифференциальный метод контроля.</a:t>
            </a:r>
          </a:p>
          <a:p>
            <a:pPr>
              <a:buFont typeface="Arial"/>
              <a:buChar char="•"/>
            </a:pPr>
            <a:r>
              <a:rPr lang="ru-RU" sz="2400" dirty="0"/>
              <a:t>Определение конкретных отклонений.</a:t>
            </a:r>
          </a:p>
          <a:p>
            <a:pPr>
              <a:buFont typeface="Arial"/>
              <a:buChar char="•"/>
            </a:pPr>
            <a:r>
              <a:rPr lang="ru-RU" sz="2400" dirty="0"/>
              <a:t>Подробный анализ различий между заданным стандартом и реальным результатом.</a:t>
            </a:r>
          </a:p>
          <a:p>
            <a:r>
              <a:rPr lang="ru-RU" sz="2400" dirty="0"/>
              <a:t>Эффективное выявление производственных дефектов.</a:t>
            </a:r>
            <a:r>
              <a:rPr lang="ru-RU" sz="2400" b="1" dirty="0"/>
              <a:t> 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Комплексный метод. </a:t>
            </a:r>
            <a:r>
              <a:rPr lang="ru-RU" sz="2400" dirty="0"/>
              <a:t>Оценивает совокупность ключевых характеристик продукта.</a:t>
            </a:r>
          </a:p>
          <a:p>
            <a:pPr>
              <a:buFont typeface="Arial"/>
              <a:buChar char="•"/>
            </a:pPr>
            <a:r>
              <a:rPr lang="ru-RU" sz="2400" dirty="0"/>
              <a:t>Применяет сразу несколько критериев для анализа качества.</a:t>
            </a:r>
          </a:p>
          <a:p>
            <a:pPr>
              <a:buFont typeface="Arial"/>
              <a:buChar char="•"/>
            </a:pPr>
            <a:r>
              <a:rPr lang="ru-RU" sz="2400" dirty="0"/>
              <a:t>Обеспечивает наиболее полный и объективный подход к оценке.</a:t>
            </a:r>
          </a:p>
          <a:p>
            <a:endParaRPr lang="ru-RU" sz="2400" b="1" dirty="0"/>
          </a:p>
          <a:p>
            <a:r>
              <a:rPr lang="ru-RU" sz="2400" dirty="0"/>
              <a:t>Качество товара формируется совокупностью различных характеристик.</a:t>
            </a:r>
          </a:p>
          <a:p>
            <a:pPr>
              <a:buFont typeface="Arial"/>
              <a:buChar char="•"/>
            </a:pPr>
            <a:r>
              <a:rPr lang="ru-RU" sz="2400" dirty="0"/>
              <a:t>Комплексная оценка включает анализ функциональных, эстетических, экономических показателей.</a:t>
            </a:r>
          </a:p>
          <a:p>
            <a:pPr>
              <a:buFont typeface="Arial"/>
              <a:buChar char="•"/>
            </a:pPr>
            <a:r>
              <a:rPr lang="ru-RU" sz="2400" dirty="0"/>
              <a:t>Ключевую роль играют конструктивные особенности, удобство использования и экономическая целесообразность.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462501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3299" y="95693"/>
            <a:ext cx="1161978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Вопросы к теме №11.</a:t>
            </a:r>
          </a:p>
          <a:p>
            <a:pPr>
              <a:buFont typeface="Arial"/>
              <a:buChar char="•"/>
            </a:pPr>
            <a:r>
              <a:rPr lang="ru-RU" sz="2400" dirty="0"/>
              <a:t>1.</a:t>
            </a:r>
            <a:r>
              <a:rPr lang="ru-RU" sz="2400" dirty="0">
                <a:latin typeface="-apple-system"/>
              </a:rPr>
              <a:t> Что такое цена и какова её экономическая сущность?</a:t>
            </a:r>
          </a:p>
          <a:p>
            <a:pPr>
              <a:buFont typeface="Arial"/>
              <a:buChar char="•"/>
            </a:pPr>
            <a:r>
              <a:rPr lang="ru-RU" sz="2400" dirty="0">
                <a:latin typeface="-apple-system"/>
              </a:rPr>
              <a:t>2.В чём заключается роль цены в системе рыночных отношений?</a:t>
            </a:r>
          </a:p>
          <a:p>
            <a:pPr>
              <a:buFont typeface="Arial"/>
              <a:buChar char="•"/>
            </a:pPr>
            <a:r>
              <a:rPr lang="ru-RU" sz="2400" dirty="0">
                <a:latin typeface="-apple-system"/>
              </a:rPr>
              <a:t>3.Как цена влияет на эффективность производства?</a:t>
            </a:r>
          </a:p>
          <a:p>
            <a:pPr>
              <a:buFont typeface="Arial"/>
              <a:buChar char="•"/>
            </a:pPr>
            <a:r>
              <a:rPr lang="ru-RU" sz="2400" dirty="0">
                <a:latin typeface="-apple-system"/>
              </a:rPr>
              <a:t>4.Каковы особенности ценовой политики при чистой конкуренции?</a:t>
            </a:r>
          </a:p>
          <a:p>
            <a:pPr>
              <a:buFont typeface="Arial"/>
              <a:buChar char="•"/>
            </a:pPr>
            <a:r>
              <a:rPr lang="ru-RU" sz="2400" dirty="0">
                <a:latin typeface="-apple-system"/>
              </a:rPr>
              <a:t>5.Как формируется цена на олигополистическом рынке?</a:t>
            </a:r>
          </a:p>
          <a:p>
            <a:pPr>
              <a:buFont typeface="Arial"/>
              <a:buChar char="•"/>
            </a:pPr>
            <a:r>
              <a:rPr lang="ru-RU" sz="2400" dirty="0">
                <a:latin typeface="-apple-system"/>
              </a:rPr>
              <a:t>6.В чём специфика ценообразования в условиях монополии?</a:t>
            </a:r>
          </a:p>
          <a:p>
            <a:pPr>
              <a:buFont typeface="Arial"/>
              <a:buChar char="•"/>
            </a:pPr>
            <a:r>
              <a:rPr lang="ru-RU" sz="2400" dirty="0">
                <a:latin typeface="-apple-system"/>
              </a:rPr>
              <a:t>7.Какие этапы включает процесс формирования цены?</a:t>
            </a:r>
          </a:p>
          <a:p>
            <a:pPr>
              <a:buFont typeface="Arial"/>
              <a:buChar char="•"/>
            </a:pPr>
            <a:r>
              <a:rPr lang="ru-RU" sz="2400" dirty="0">
                <a:latin typeface="-apple-system"/>
              </a:rPr>
              <a:t>8.Какова структура системы цен и тарифов?</a:t>
            </a:r>
          </a:p>
          <a:p>
            <a:pPr>
              <a:buFont typeface="Arial"/>
              <a:buChar char="•"/>
            </a:pPr>
            <a:r>
              <a:rPr lang="ru-RU" sz="2400" dirty="0">
                <a:latin typeface="-apple-system"/>
              </a:rPr>
              <a:t>9.Как взаимосвязаны цена и качество продукции?</a:t>
            </a:r>
          </a:p>
          <a:p>
            <a:pPr>
              <a:buFont typeface="Arial"/>
              <a:buChar char="•"/>
            </a:pPr>
            <a:r>
              <a:rPr lang="ru-RU" sz="2400" dirty="0">
                <a:latin typeface="-apple-system"/>
              </a:rPr>
              <a:t>10.Как взаимосвязаны спрос, предложение и цена товара?</a:t>
            </a:r>
          </a:p>
          <a:p>
            <a:pPr>
              <a:buFont typeface="Arial"/>
              <a:buChar char="•"/>
            </a:pPr>
            <a:r>
              <a:rPr lang="ru-RU" sz="2400" dirty="0">
                <a:latin typeface="-apple-system"/>
              </a:rPr>
              <a:t>11.Что такое цена равновесия и как она формируется?</a:t>
            </a:r>
          </a:p>
          <a:p>
            <a:pPr>
              <a:buFont typeface="Arial"/>
              <a:buChar char="•"/>
            </a:pPr>
            <a:r>
              <a:rPr lang="ru-RU" sz="2400" dirty="0">
                <a:latin typeface="-apple-system"/>
              </a:rPr>
              <a:t>12.В чём заключается теория эластичности спроса и предложения?</a:t>
            </a:r>
          </a:p>
          <a:p>
            <a:pPr>
              <a:buFont typeface="Arial"/>
              <a:buChar char="•"/>
            </a:pPr>
            <a:r>
              <a:rPr lang="ru-RU" sz="2400" dirty="0">
                <a:latin typeface="-apple-system"/>
              </a:rPr>
              <a:t>13.Как рассчитывается коэффициент эластичности спроса?</a:t>
            </a:r>
          </a:p>
          <a:p>
            <a:pPr>
              <a:buFont typeface="Arial"/>
              <a:buChar char="•"/>
            </a:pPr>
            <a:r>
              <a:rPr lang="ru-RU" sz="2400" dirty="0">
                <a:latin typeface="-apple-system"/>
              </a:rPr>
              <a:t>14.Какие факторы влияют на формирование цены?</a:t>
            </a:r>
          </a:p>
          <a:p>
            <a:pPr>
              <a:buFont typeface="Arial"/>
              <a:buChar char="•"/>
            </a:pPr>
            <a:r>
              <a:rPr lang="ru-RU" sz="2400" dirty="0">
                <a:latin typeface="-apple-system"/>
              </a:rPr>
              <a:t>15.Как осуществляется государственное регулирование цен?</a:t>
            </a:r>
          </a:p>
          <a:p>
            <a:pPr>
              <a:buFont typeface="Arial"/>
              <a:buChar char="•"/>
            </a:pPr>
            <a:r>
              <a:rPr lang="ru-RU" sz="2400" dirty="0">
                <a:latin typeface="-apple-system"/>
              </a:rPr>
              <a:t>16.Что такое стандартизация и зачем она нужна?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694025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3299" y="95693"/>
            <a:ext cx="11619780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Вопросы к теме №11.</a:t>
            </a:r>
          </a:p>
          <a:p>
            <a:pPr>
              <a:buFont typeface="Arial"/>
              <a:buChar char="•"/>
            </a:pPr>
            <a:r>
              <a:rPr lang="ru-RU" sz="2400" dirty="0">
                <a:latin typeface="-apple-system"/>
              </a:rPr>
              <a:t>17.В чём заключается понятие совместимости и взаимозаменяемости?</a:t>
            </a:r>
          </a:p>
          <a:p>
            <a:pPr>
              <a:buFont typeface="Arial"/>
              <a:buChar char="•"/>
            </a:pPr>
            <a:r>
              <a:rPr lang="ru-RU" sz="2400" dirty="0">
                <a:latin typeface="-apple-system"/>
              </a:rPr>
              <a:t>18.Как осуществляется унификация и типизация продукции?</a:t>
            </a:r>
          </a:p>
          <a:p>
            <a:pPr>
              <a:buFont typeface="Arial"/>
              <a:buChar char="•"/>
            </a:pPr>
            <a:r>
              <a:rPr lang="ru-RU" sz="2400" dirty="0">
                <a:latin typeface="-apple-system"/>
              </a:rPr>
              <a:t>19.Какие существуют нормы безопасности продукции?</a:t>
            </a:r>
          </a:p>
          <a:p>
            <a:pPr>
              <a:buFont typeface="Arial"/>
              <a:buChar char="•"/>
            </a:pPr>
            <a:r>
              <a:rPr lang="ru-RU" sz="2400" dirty="0">
                <a:latin typeface="-apple-system"/>
              </a:rPr>
              <a:t>20.Как учитываются экологические требования при стандартизации?</a:t>
            </a:r>
          </a:p>
          <a:p>
            <a:pPr>
              <a:buFont typeface="Arial"/>
              <a:buChar char="•"/>
            </a:pPr>
            <a:r>
              <a:rPr lang="ru-RU" sz="2400" dirty="0">
                <a:latin typeface="-apple-system"/>
              </a:rPr>
              <a:t>21.В чём заключается единство характеристик качества?</a:t>
            </a:r>
          </a:p>
          <a:p>
            <a:pPr>
              <a:buFont typeface="Arial"/>
              <a:buChar char="•"/>
            </a:pPr>
            <a:r>
              <a:rPr lang="ru-RU" sz="2400" dirty="0">
                <a:latin typeface="-apple-system"/>
              </a:rPr>
              <a:t>22.Как стандартизация влияет на повышение качества продукции?</a:t>
            </a:r>
          </a:p>
          <a:p>
            <a:pPr>
              <a:buFont typeface="Arial"/>
              <a:buChar char="•"/>
            </a:pPr>
            <a:r>
              <a:rPr lang="ru-RU" sz="2400" dirty="0">
                <a:latin typeface="-apple-system"/>
              </a:rPr>
              <a:t>23.Какова роль стандартизации в обеспечении конкурентоспособности?</a:t>
            </a:r>
          </a:p>
          <a:p>
            <a:pPr>
              <a:buFont typeface="Arial"/>
              <a:buChar char="•"/>
            </a:pPr>
            <a:r>
              <a:rPr lang="ru-RU" sz="2400" dirty="0">
                <a:latin typeface="-apple-system"/>
              </a:rPr>
              <a:t>24.Как стандартизация влияет на эффективность производства?</a:t>
            </a:r>
          </a:p>
          <a:p>
            <a:pPr>
              <a:buFont typeface="Arial"/>
              <a:buChar char="•"/>
            </a:pPr>
            <a:r>
              <a:rPr lang="ru-RU" sz="2400" dirty="0">
                <a:latin typeface="-apple-system"/>
              </a:rPr>
              <a:t>25.Какие существуют группы параметров качества?</a:t>
            </a:r>
          </a:p>
          <a:p>
            <a:pPr>
              <a:buFont typeface="Arial"/>
              <a:buChar char="•"/>
            </a:pPr>
            <a:r>
              <a:rPr lang="ru-RU" sz="2400" dirty="0">
                <a:latin typeface="-apple-system"/>
              </a:rPr>
              <a:t>26.Что относится к техническим и экономическим параметрам?</a:t>
            </a:r>
          </a:p>
          <a:p>
            <a:pPr>
              <a:buFont typeface="Arial"/>
              <a:buChar char="•"/>
            </a:pPr>
            <a:r>
              <a:rPr lang="ru-RU" sz="2400" dirty="0">
                <a:latin typeface="-apple-system"/>
              </a:rPr>
              <a:t>27.Как оцениваются классификационные параметры?</a:t>
            </a:r>
          </a:p>
          <a:p>
            <a:pPr>
              <a:buFont typeface="Arial"/>
              <a:buChar char="•"/>
            </a:pPr>
            <a:r>
              <a:rPr lang="ru-RU" sz="2400" dirty="0">
                <a:latin typeface="-apple-system"/>
              </a:rPr>
              <a:t>28.В чём особенность дифференциального метода оценки?</a:t>
            </a:r>
          </a:p>
          <a:p>
            <a:pPr>
              <a:buFont typeface="Arial"/>
              <a:buChar char="•"/>
            </a:pPr>
            <a:r>
              <a:rPr lang="ru-RU" sz="2400" dirty="0">
                <a:latin typeface="-apple-system"/>
              </a:rPr>
              <a:t>29.Как применяется комплексный метод оценки качества?</a:t>
            </a:r>
          </a:p>
          <a:p>
            <a:pPr>
              <a:buFont typeface="Arial"/>
              <a:buChar char="•"/>
            </a:pPr>
            <a:r>
              <a:rPr lang="ru-RU" sz="2400" dirty="0">
                <a:latin typeface="-apple-system"/>
              </a:rPr>
              <a:t>30.В чём заключается смешанный метод оценки?</a:t>
            </a:r>
          </a:p>
          <a:p>
            <a:pPr>
              <a:buFont typeface="Arial"/>
              <a:buChar char="•"/>
            </a:pPr>
            <a:r>
              <a:rPr lang="ru-RU" sz="2400" dirty="0">
                <a:latin typeface="-apple-system"/>
              </a:rPr>
              <a:t>31.Как оцениваются конструктивные параметры продукции?</a:t>
            </a:r>
          </a:p>
          <a:p>
            <a:pPr>
              <a:buFont typeface="Arial"/>
              <a:buChar char="•"/>
            </a:pPr>
            <a:r>
              <a:rPr lang="ru-RU" sz="2400" dirty="0">
                <a:latin typeface="-apple-system"/>
              </a:rPr>
              <a:t>32.В чём заключается оценка эргономических параметров?</a:t>
            </a:r>
          </a:p>
          <a:p>
            <a:pPr>
              <a:buFont typeface="Arial"/>
              <a:buChar char="•"/>
            </a:pPr>
            <a:r>
              <a:rPr lang="ru-RU" sz="2400" dirty="0">
                <a:latin typeface="-apple-system"/>
              </a:rPr>
              <a:t>33.Как контролируются нормативные параметры?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877828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WordPictureWatermark1674174671">
            <a:extLst>
              <a:ext uri="{FF2B5EF4-FFF2-40B4-BE49-F238E27FC236}">
                <a16:creationId xmlns:a16="http://schemas.microsoft.com/office/drawing/2014/main" id="{9612D52C-0ADB-4228-B689-DED6846B3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396" y="24809"/>
            <a:ext cx="3333208" cy="683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2CE011-A026-4495-91BC-C77ECACE08F2}"/>
              </a:ext>
            </a:extLst>
          </p:cNvPr>
          <p:cNvSpPr txBox="1"/>
          <p:nvPr/>
        </p:nvSpPr>
        <p:spPr>
          <a:xfrm>
            <a:off x="0" y="364949"/>
            <a:ext cx="12191999" cy="6159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>
                <a:solidFill>
                  <a:srgbClr val="4472C4">
                    <a:lumMod val="75000"/>
                  </a:srgbClr>
                </a:solidFill>
              </a:rPr>
              <a:t>Уральский юридический институт МВД России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2400" dirty="0">
              <a:solidFill>
                <a:srgbClr val="4472C4">
                  <a:lumMod val="75000"/>
                </a:srgbClr>
              </a:solidFill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x-none" sz="3200" b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</a:t>
            </a:r>
            <a:r>
              <a:rPr lang="ru-RU" sz="3200" b="1" dirty="0">
                <a:latin typeface="Times New Roman"/>
                <a:ea typeface="Times New Roman"/>
              </a:rPr>
              <a:t>12. Инновационная и инвестиционная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3200" b="1" dirty="0">
                <a:latin typeface="Times New Roman"/>
                <a:ea typeface="Times New Roman"/>
              </a:rPr>
              <a:t> деятельность предприятия</a:t>
            </a:r>
            <a:endParaRPr lang="ru-RU" sz="3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1600" dirty="0">
              <a:solidFill>
                <a:srgbClr val="4472C4">
                  <a:lumMod val="75000"/>
                </a:srgbClr>
              </a:solidFill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1600" dirty="0">
                <a:solidFill>
                  <a:srgbClr val="4472C4">
                    <a:lumMod val="75000"/>
                  </a:srgbClr>
                </a:solidFill>
              </a:rPr>
              <a:t>КАФЕДРА СОЦИАЛЬНО-ЭКОНОМИЧЕСКИХ ДИСЦИПЛИН,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1600" dirty="0">
              <a:solidFill>
                <a:srgbClr val="4472C4">
                  <a:lumMod val="75000"/>
                </a:srgbClr>
              </a:solidFill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Баженов Сергей Иванович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экономических наук,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профессор, член-корреспондент МАНЕБ,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фонда, центр «Региональной экономической безопасности: теоретические аспекты, практика.»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1600" dirty="0">
              <a:solidFill>
                <a:srgbClr val="4472C4">
                  <a:lumMod val="75000"/>
                </a:srgbClr>
              </a:solidFill>
            </a:endParaRPr>
          </a:p>
          <a:p>
            <a:pPr defTabSz="457200">
              <a:defRPr/>
            </a:pP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naukaservis@rambler.ru</a:t>
            </a:r>
            <a:endParaRPr lang="en-US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8 922-181-40-15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600" dirty="0">
                <a:solidFill>
                  <a:srgbClr val="4472C4">
                    <a:lumMod val="75000"/>
                  </a:srgbClr>
                </a:solidFill>
              </a:rPr>
              <a:t>www.b-si.ru</a:t>
            </a:r>
            <a:endParaRPr lang="ru-RU" sz="1600" dirty="0">
              <a:solidFill>
                <a:srgbClr val="4472C4">
                  <a:lumMod val="75000"/>
                </a:srgbClr>
              </a:solidFill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1600" dirty="0">
              <a:solidFill>
                <a:srgbClr val="4472C4">
                  <a:lumMod val="75000"/>
                </a:srgb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8AF7F89-E487-AB22-C2FE-ADF2DB4761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729" y="364949"/>
            <a:ext cx="928205" cy="148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425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9175" y="188372"/>
            <a:ext cx="1169741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Комплексное обеспечение инновационной деятельности.</a:t>
            </a:r>
          </a:p>
          <a:p>
            <a:pPr>
              <a:buFont typeface="Arial"/>
              <a:buChar char="•"/>
            </a:pPr>
            <a:r>
              <a:rPr lang="ru-RU" b="1" dirty="0"/>
              <a:t>Организационное</a:t>
            </a:r>
            <a:r>
              <a:rPr lang="ru-RU" dirty="0"/>
              <a:t>: создание структуры, стимулирующей инновации.</a:t>
            </a:r>
          </a:p>
          <a:p>
            <a:pPr>
              <a:buFont typeface="Arial"/>
              <a:buChar char="•"/>
            </a:pPr>
            <a:r>
              <a:rPr lang="ru-RU" b="1" dirty="0"/>
              <a:t>Финансовое</a:t>
            </a:r>
            <a:r>
              <a:rPr lang="ru-RU" dirty="0"/>
              <a:t>: привлечение ресурсов для реализации идей.</a:t>
            </a:r>
          </a:p>
          <a:p>
            <a:pPr>
              <a:buFont typeface="Arial"/>
              <a:buChar char="•"/>
            </a:pPr>
            <a:r>
              <a:rPr lang="ru-RU" b="1" dirty="0"/>
              <a:t>Кадровое</a:t>
            </a:r>
            <a:r>
              <a:rPr lang="ru-RU" dirty="0"/>
              <a:t>: подготовка квалифицированных специалистов.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Этапы инновационного проекта</a:t>
            </a:r>
          </a:p>
          <a:p>
            <a:pPr>
              <a:buFont typeface="Arial"/>
              <a:buChar char="•"/>
            </a:pPr>
            <a:r>
              <a:rPr lang="ru-RU" b="1" dirty="0"/>
              <a:t>Генерирование идеи</a:t>
            </a:r>
            <a:r>
              <a:rPr lang="ru-RU" dirty="0"/>
              <a:t>: Формулировка концепции нового продукта или услуги.</a:t>
            </a:r>
          </a:p>
          <a:p>
            <a:pPr>
              <a:buFont typeface="Arial"/>
              <a:buChar char="•"/>
            </a:pPr>
            <a:r>
              <a:rPr lang="ru-RU" b="1" dirty="0"/>
              <a:t>Оценка и отбор</a:t>
            </a:r>
            <a:r>
              <a:rPr lang="ru-RU" dirty="0"/>
              <a:t>: Анализ потенциала и целесообразности реализации проекта.</a:t>
            </a:r>
          </a:p>
          <a:p>
            <a:pPr>
              <a:buFont typeface="Arial"/>
              <a:buChar char="•"/>
            </a:pPr>
            <a:r>
              <a:rPr lang="ru-RU" b="1" dirty="0"/>
              <a:t>Проектирование</a:t>
            </a:r>
            <a:r>
              <a:rPr lang="ru-RU" dirty="0"/>
              <a:t>: Разработка технической документации и бизнес-плана.</a:t>
            </a:r>
          </a:p>
          <a:p>
            <a:pPr>
              <a:buFont typeface="Arial"/>
              <a:buChar char="•"/>
            </a:pPr>
            <a:r>
              <a:rPr lang="ru-RU" b="1" dirty="0"/>
              <a:t>Реализация</a:t>
            </a:r>
            <a:r>
              <a:rPr lang="ru-RU" dirty="0"/>
              <a:t>: Непосредственная реализация проекта с привлечением ресурсов и специалистов.</a:t>
            </a:r>
          </a:p>
          <a:p>
            <a:pPr>
              <a:buFont typeface="Arial"/>
              <a:buChar char="•"/>
            </a:pPr>
            <a:r>
              <a:rPr lang="ru-RU" b="1" dirty="0"/>
              <a:t>Коммерциализация</a:t>
            </a:r>
            <a:r>
              <a:rPr lang="ru-RU" dirty="0"/>
              <a:t>: Выведение готового продукта на рынок и получение прибыли.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Источники финансирования инновационных проектов</a:t>
            </a:r>
          </a:p>
          <a:p>
            <a:pPr>
              <a:buFont typeface="Arial"/>
              <a:buChar char="•"/>
            </a:pPr>
            <a:r>
              <a:rPr lang="ru-RU" b="1" dirty="0"/>
              <a:t>Собственные средства предприятий</a:t>
            </a:r>
            <a:r>
              <a:rPr lang="ru-RU" dirty="0"/>
              <a:t>: внутренние резервы компаний, амортизационные отчисления, прибыль.</a:t>
            </a:r>
          </a:p>
          <a:p>
            <a:pPr>
              <a:buFont typeface="Arial"/>
              <a:buChar char="•"/>
            </a:pPr>
            <a:r>
              <a:rPr lang="ru-RU" b="1" dirty="0"/>
              <a:t>Государственное финансирование</a:t>
            </a:r>
            <a:r>
              <a:rPr lang="ru-RU" dirty="0"/>
              <a:t>: гранты, субсидии, налоговые льготы, программы поддержки малого и среднего предпринимательства.</a:t>
            </a:r>
          </a:p>
          <a:p>
            <a:pPr>
              <a:buFont typeface="Arial"/>
              <a:buChar char="•"/>
            </a:pPr>
            <a:r>
              <a:rPr lang="ru-RU" b="1" dirty="0"/>
              <a:t>Венчурные фонды</a:t>
            </a:r>
            <a:r>
              <a:rPr lang="ru-RU" dirty="0"/>
              <a:t>: специализированные организации, инвестирующие в </a:t>
            </a:r>
            <a:r>
              <a:rPr lang="ru-RU" dirty="0" err="1"/>
              <a:t>стартапы</a:t>
            </a:r>
            <a:r>
              <a:rPr lang="ru-RU" dirty="0"/>
              <a:t> и молодые компании с высоким потенциалом роста.</a:t>
            </a:r>
          </a:p>
          <a:p>
            <a:pPr>
              <a:buFont typeface="Arial"/>
              <a:buChar char="•"/>
            </a:pPr>
            <a:r>
              <a:rPr lang="ru-RU" b="1" dirty="0"/>
              <a:t>Банковский кредит</a:t>
            </a:r>
            <a:r>
              <a:rPr lang="ru-RU" dirty="0"/>
              <a:t>: кредиты коммерческих банков, специальные кредитные линии для инновационных проектов.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90844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500507-537D-4814-B204-939002312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90" y="23123"/>
            <a:ext cx="9695710" cy="647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419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5274" y="188372"/>
            <a:ext cx="1198496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Правовое обеспечение инновационной деятельности.</a:t>
            </a:r>
          </a:p>
          <a:p>
            <a:r>
              <a:rPr lang="ru-RU" sz="2400" dirty="0"/>
              <a:t>Правовая база представлена законодательством Российской Федерации, регулирующим вопросы интеллектуальной собственности и защиты авторских прав. Патентование обеспечивает юридическую защиту новых разработок.</a:t>
            </a:r>
          </a:p>
          <a:p>
            <a:r>
              <a:rPr lang="ru-RU" sz="2400" b="1" dirty="0"/>
              <a:t>Нормативно-методологическое обеспечение</a:t>
            </a:r>
          </a:p>
          <a:p>
            <a:pPr>
              <a:buFont typeface="Arial"/>
              <a:buChar char="•"/>
            </a:pPr>
            <a:r>
              <a:rPr lang="ru-RU" sz="2400" dirty="0"/>
              <a:t>Регламенты и стандарты обеспечивают единый подход к реализации инновационных процессов.</a:t>
            </a:r>
          </a:p>
          <a:p>
            <a:pPr>
              <a:buFont typeface="Arial"/>
              <a:buChar char="•"/>
            </a:pPr>
            <a:r>
              <a:rPr lang="ru-RU" sz="2400" dirty="0"/>
              <a:t>Методологии управления проектами позволяют эффективно управлять ресурсами и сроками.</a:t>
            </a:r>
          </a:p>
          <a:p>
            <a:pPr>
              <a:buFont typeface="Arial"/>
              <a:buChar char="•"/>
            </a:pPr>
            <a:r>
              <a:rPr lang="ru-RU" sz="2400" dirty="0"/>
              <a:t>Документация регламентирует процедуры и требования к проектам.</a:t>
            </a:r>
          </a:p>
          <a:p>
            <a:r>
              <a:rPr lang="ru-RU" sz="2400" b="1" dirty="0"/>
              <a:t>Методы оценки эффективности инвестиций</a:t>
            </a:r>
          </a:p>
          <a:p>
            <a:pPr>
              <a:buFont typeface="Arial"/>
              <a:buChar char="•"/>
            </a:pPr>
            <a:r>
              <a:rPr lang="ru-RU" sz="2400" b="1" dirty="0"/>
              <a:t>Чистая приведённая стоимость </a:t>
            </a:r>
            <a:r>
              <a:rPr lang="ru-RU" sz="2400" dirty="0"/>
              <a:t> — разница между дисконтированными денежными поступлениями и затратами.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Внутренняя норма доходности </a:t>
            </a:r>
            <a:r>
              <a:rPr lang="ru-RU" sz="2400" dirty="0"/>
              <a:t> — ставка дисконта, при которой NPV равна нулю.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Срок окупаемости </a:t>
            </a:r>
            <a:r>
              <a:rPr lang="ru-RU" sz="2400" dirty="0"/>
              <a:t> — время возврата вложенных средств.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219637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05442" y="170317"/>
            <a:ext cx="1148175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Проблемы и риски инновационной деятельности.</a:t>
            </a:r>
          </a:p>
          <a:p>
            <a:pPr>
              <a:buFont typeface="Arial"/>
              <a:buChar char="•"/>
            </a:pPr>
            <a:r>
              <a:rPr lang="ru-RU" sz="2000" dirty="0"/>
              <a:t>Высокий уровень неопределенности создает сложности при оценке рисков.</a:t>
            </a:r>
          </a:p>
          <a:p>
            <a:pPr>
              <a:buFont typeface="Arial"/>
              <a:buChar char="•"/>
            </a:pPr>
            <a:r>
              <a:rPr lang="ru-RU" sz="2000" dirty="0"/>
              <a:t>Недостаточная квалификация персонала снижает шансы успешной реализации инноваций.</a:t>
            </a:r>
          </a:p>
          <a:p>
            <a:pPr>
              <a:buFont typeface="Arial"/>
              <a:buChar char="•"/>
            </a:pPr>
            <a:r>
              <a:rPr lang="ru-RU" sz="2000" dirty="0"/>
              <a:t>Отсутствие государственной поддержки замедляет развитие инновационных инициатив.</a:t>
            </a:r>
          </a:p>
          <a:p>
            <a:r>
              <a:rPr lang="ru-RU" sz="2400" b="1" dirty="0"/>
              <a:t>Современные тенденции в области инноваций</a:t>
            </a:r>
          </a:p>
          <a:p>
            <a:pPr>
              <a:buFont typeface="Arial"/>
              <a:buChar char="•"/>
            </a:pPr>
            <a:r>
              <a:rPr lang="ru-RU" sz="2000" dirty="0" err="1"/>
              <a:t>Экологичность</a:t>
            </a:r>
            <a:r>
              <a:rPr lang="ru-RU" sz="2000" dirty="0"/>
              <a:t> технологий обеспечивает снижение негативного воздействия на окружающую среду.</a:t>
            </a:r>
          </a:p>
          <a:p>
            <a:pPr>
              <a:buFont typeface="Arial"/>
              <a:buChar char="•"/>
            </a:pPr>
            <a:r>
              <a:rPr lang="ru-RU" sz="2000" dirty="0"/>
              <a:t>Цифровая трансформация бизнеса повышает эффективность процессов и открывает новые рынки сбыта.</a:t>
            </a:r>
          </a:p>
          <a:p>
            <a:pPr>
              <a:buFont typeface="Arial"/>
              <a:buChar char="•"/>
            </a:pPr>
            <a:r>
              <a:rPr lang="ru-RU" sz="2000" dirty="0"/>
              <a:t>Рост венчурного инвестирования способствует развитию </a:t>
            </a:r>
            <a:r>
              <a:rPr lang="ru-RU" sz="2000" dirty="0" err="1"/>
              <a:t>стартапов</a:t>
            </a:r>
            <a:r>
              <a:rPr lang="ru-RU" sz="2000" dirty="0"/>
              <a:t> и внедрению новых технологий.</a:t>
            </a:r>
          </a:p>
          <a:p>
            <a:endParaRPr lang="ru-RU" sz="2000" dirty="0"/>
          </a:p>
          <a:p>
            <a:r>
              <a:rPr lang="ru-RU" sz="2000" dirty="0"/>
              <a:t>Инновации являются ключевым фактором экономического роста и конкурентоспособности.</a:t>
            </a:r>
          </a:p>
          <a:p>
            <a:pPr>
              <a:buFont typeface="Arial"/>
              <a:buChar char="•"/>
            </a:pPr>
            <a:r>
              <a:rPr lang="ru-RU" sz="2000" dirty="0"/>
              <a:t>Эффективное комплексное обеспечение включает организационную, финансовую и кадровую поддержку.</a:t>
            </a:r>
          </a:p>
          <a:p>
            <a:pPr>
              <a:buFont typeface="Arial"/>
              <a:buChar char="•"/>
            </a:pPr>
            <a:r>
              <a:rPr lang="ru-RU" sz="2000" dirty="0"/>
              <a:t>Четкое правовое регулирование создает условия для успешной реализации инновационных проектов.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678990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1540" y="170317"/>
            <a:ext cx="118387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Источники финансирования инноваций.</a:t>
            </a:r>
          </a:p>
          <a:p>
            <a:pPr>
              <a:buFont typeface="Arial"/>
              <a:buChar char="•"/>
            </a:pPr>
            <a:r>
              <a:rPr lang="ru-RU" sz="2400" dirty="0"/>
              <a:t>Государственные программы поддержки предоставляют гранты и субсидии для реализации инновационных проектов.</a:t>
            </a:r>
          </a:p>
          <a:p>
            <a:pPr>
              <a:buFont typeface="Arial"/>
              <a:buChar char="•"/>
            </a:pPr>
            <a:r>
              <a:rPr lang="ru-RU" sz="2400" dirty="0"/>
              <a:t>Венчурные инвестиции обеспечивают финансирование </a:t>
            </a:r>
            <a:r>
              <a:rPr lang="ru-RU" sz="2400" dirty="0" err="1"/>
              <a:t>высокорисковых</a:t>
            </a:r>
            <a:r>
              <a:rPr lang="ru-RU" sz="2400" dirty="0"/>
              <a:t> инновационных предприятий.</a:t>
            </a:r>
          </a:p>
          <a:p>
            <a:pPr>
              <a:buFont typeface="Arial"/>
              <a:buChar char="•"/>
            </a:pPr>
            <a:r>
              <a:rPr lang="ru-RU" sz="2400" dirty="0"/>
              <a:t>Корпоративные фонды развития инвестируют средства крупных корпораций в перспективные </a:t>
            </a:r>
            <a:r>
              <a:rPr lang="ru-RU" sz="2400" dirty="0" err="1"/>
              <a:t>стартапы</a:t>
            </a:r>
            <a:r>
              <a:rPr lang="ru-RU" sz="2400" dirty="0"/>
              <a:t>.</a:t>
            </a:r>
          </a:p>
          <a:p>
            <a:pPr>
              <a:buFont typeface="Arial"/>
              <a:buChar char="•"/>
            </a:pPr>
            <a:r>
              <a:rPr lang="ru-RU" sz="2400" dirty="0"/>
              <a:t>Самофинансирование компаний осуществляется за счёт собственных средств и прибыли.</a:t>
            </a:r>
          </a:p>
          <a:p>
            <a:r>
              <a:rPr lang="ru-RU" sz="2400" b="1" dirty="0"/>
              <a:t>Материальная база инновационных проектов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Научно-исследовательские лаборатории</a:t>
            </a:r>
            <a:r>
              <a:rPr lang="ru-RU" sz="2400" dirty="0"/>
              <a:t>: Оснащены современным оборудованием для фундаментальных исследований.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Инновационные кластеры</a:t>
            </a:r>
            <a:r>
              <a:rPr lang="ru-RU" sz="2400" dirty="0"/>
              <a:t>: Объединяют научные организации, предприятия и </a:t>
            </a:r>
            <a:r>
              <a:rPr lang="ru-RU" sz="2400" dirty="0" err="1"/>
              <a:t>стартапы</a:t>
            </a:r>
            <a:r>
              <a:rPr lang="ru-RU" sz="2400" dirty="0"/>
              <a:t> для совместного развития инноваций.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16559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1540" y="170317"/>
            <a:ext cx="118387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ru-RU" sz="2400" b="1" dirty="0"/>
              <a:t>Опытно-конструкторские бюро</a:t>
            </a:r>
            <a:r>
              <a:rPr lang="ru-RU" sz="2400" dirty="0"/>
              <a:t>: Занимаются разработкой новых продуктов и технологий.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Инфраструктурная поддержка </a:t>
            </a:r>
            <a:r>
              <a:rPr lang="ru-RU" sz="2400" b="1" dirty="0" err="1"/>
              <a:t>стартапов</a:t>
            </a:r>
            <a:r>
              <a:rPr lang="ru-RU" sz="2400" dirty="0"/>
              <a:t>: Бизнес-инкубаторы и технопарки предоставляют помещения и услуги молодым компаниям.</a:t>
            </a:r>
          </a:p>
          <a:p>
            <a:r>
              <a:rPr lang="ru-RU" sz="2400" b="1" dirty="0"/>
              <a:t>Информационное обеспечение инновационной деятельности</a:t>
            </a:r>
          </a:p>
          <a:p>
            <a:pPr>
              <a:buFont typeface="Arial"/>
              <a:buChar char="•"/>
            </a:pPr>
            <a:r>
              <a:rPr lang="ru-RU" sz="2400" dirty="0"/>
              <a:t>Создание специализированных баз данных патентов и изобретений обеспечивает быстрый доступ к интеллектуальной собственности.</a:t>
            </a:r>
          </a:p>
          <a:p>
            <a:pPr>
              <a:buFont typeface="Arial"/>
              <a:buChar char="•"/>
            </a:pPr>
            <a:r>
              <a:rPr lang="ru-RU" sz="2400" dirty="0"/>
              <a:t>Регулярный анализ рынка технологий позволяет выявлять новые тенденции и возможности для бизнеса.</a:t>
            </a:r>
          </a:p>
          <a:p>
            <a:pPr>
              <a:buFont typeface="Arial"/>
              <a:buChar char="•"/>
            </a:pPr>
            <a:r>
              <a:rPr lang="ru-RU" sz="2400" dirty="0"/>
              <a:t>Обучение сотрудников современным методам и технологиям повышает производительность труда и снижает риски ошибок.</a:t>
            </a:r>
          </a:p>
          <a:p>
            <a:pPr>
              <a:buFont typeface="Arial"/>
              <a:buChar char="•"/>
            </a:pPr>
            <a:r>
              <a:rPr lang="ru-RU" sz="2400" dirty="0"/>
              <a:t>Проведение тематических конференций и семинаров способствует обмену опытом между специалистами отрасли.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689543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3683" y="170317"/>
            <a:ext cx="1157664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Контроль качества инноваций.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Внутренняя экспертиза проектов</a:t>
            </a:r>
            <a:r>
              <a:rPr lang="ru-RU" sz="2400" dirty="0"/>
              <a:t>: Проведение внутренней экспертизы позволяет выявить слабые места и риски на ранних этапах.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Внешняя независимая оценка</a:t>
            </a:r>
            <a:r>
              <a:rPr lang="ru-RU" sz="2400" dirty="0"/>
              <a:t>: Привлечение внешних экспертов обеспечивает объективность анализа и повышает доверие инвесторов.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Аудит соответствия стандартам ISO</a:t>
            </a:r>
            <a:r>
              <a:rPr lang="ru-RU" sz="2400" dirty="0"/>
              <a:t>: Проверка соответствия международным стандартам ISO улучшает качество продукции и процессов.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Тестирование прототипов и опытных образцов</a:t>
            </a:r>
            <a:r>
              <a:rPr lang="ru-RU" sz="2400" dirty="0"/>
              <a:t>: Практическое тестирование прототипов помогает обнаружить технические недостатки и оптимизировать продукт.</a:t>
            </a:r>
          </a:p>
          <a:p>
            <a:r>
              <a:rPr lang="ru-RU" sz="2400" b="1" dirty="0"/>
              <a:t>Методы оценки рисков инновационных проектов</a:t>
            </a:r>
          </a:p>
          <a:p>
            <a:pPr>
              <a:buFont typeface="Arial"/>
              <a:buChar char="•"/>
            </a:pPr>
            <a:r>
              <a:rPr lang="ru-RU" sz="2400" dirty="0"/>
              <a:t>SWOT-анализ выявляет сильные и слабые стороны, возможности и угрозы.</a:t>
            </a:r>
          </a:p>
          <a:p>
            <a:pPr>
              <a:buFont typeface="Arial"/>
              <a:buChar char="•"/>
            </a:pPr>
            <a:r>
              <a:rPr lang="ru-RU" sz="2400" dirty="0"/>
              <a:t>Метод сценариев рассматривает различные варианты развития событий.</a:t>
            </a:r>
          </a:p>
          <a:p>
            <a:pPr>
              <a:buFont typeface="Arial"/>
              <a:buChar char="•"/>
            </a:pPr>
            <a:r>
              <a:rPr lang="ru-RU" sz="2400" dirty="0"/>
              <a:t>Экспертные оценки используют мнения квалифицированных специалистов.</a:t>
            </a:r>
          </a:p>
          <a:p>
            <a:pPr>
              <a:buFont typeface="Arial"/>
              <a:buChar char="•"/>
            </a:pPr>
            <a:r>
              <a:rPr lang="ru-RU" sz="2400" dirty="0"/>
              <a:t>Имитационное моделирование имитирует возможные сценарии.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64103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1540" y="170317"/>
            <a:ext cx="1176642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Механизмы стимулирования инноваций.</a:t>
            </a:r>
          </a:p>
          <a:p>
            <a:pPr>
              <a:buFont typeface="Arial"/>
              <a:buChar char="•"/>
            </a:pPr>
            <a:r>
              <a:rPr lang="ru-RU" sz="2400" dirty="0"/>
              <a:t>Налоговые льготы и субсидии снижают финансовую нагрузку на предприятия и способствуют увеличению инвестиций в новые технологии.</a:t>
            </a:r>
          </a:p>
          <a:p>
            <a:pPr>
              <a:buFont typeface="Arial"/>
              <a:buChar char="•"/>
            </a:pPr>
            <a:r>
              <a:rPr lang="ru-RU" sz="2400" dirty="0"/>
              <a:t>Гранты и премии за лучшие разработки поощряют создание прорывных решений и привлекают талантливых исследователей.</a:t>
            </a:r>
          </a:p>
          <a:p>
            <a:pPr>
              <a:buFont typeface="Arial"/>
              <a:buChar char="•"/>
            </a:pPr>
            <a:r>
              <a:rPr lang="ru-RU" sz="2400" dirty="0"/>
              <a:t>Программы обучения специалистов повышают квалификацию сотрудников и ускоряют внедрение инноваций.</a:t>
            </a:r>
          </a:p>
          <a:p>
            <a:pPr>
              <a:buFont typeface="Arial"/>
              <a:buChar char="•"/>
            </a:pPr>
            <a:r>
              <a:rPr lang="ru-RU" sz="2400" dirty="0"/>
              <a:t>Поддержка экспортных инициатив открывает доступ к международным рынкам и увеличивает доходы предприятий.</a:t>
            </a:r>
          </a:p>
          <a:p>
            <a:pPr>
              <a:buFont typeface="Arial"/>
              <a:buChar char="•"/>
            </a:pPr>
            <a:r>
              <a:rPr lang="ru-RU" sz="2400" dirty="0"/>
              <a:t>Комплексный подход к финансированию и информационному обеспечению является залогом успешного внедрения инноваций.</a:t>
            </a:r>
          </a:p>
          <a:p>
            <a:pPr>
              <a:buFont typeface="Arial"/>
              <a:buChar char="•"/>
            </a:pPr>
            <a:r>
              <a:rPr lang="ru-RU" sz="2400" dirty="0"/>
              <a:t>Постоянный мониторинг и оценка рисков позволяют минимизировать потери и повысить шансы на успех инновационных проектов.</a:t>
            </a:r>
          </a:p>
          <a:p>
            <a:pPr>
              <a:buFont typeface="Arial"/>
              <a:buChar char="•"/>
            </a:pPr>
            <a:r>
              <a:rPr lang="ru-RU" sz="2400" dirty="0"/>
              <a:t>Благоприятные условия, такие как налоговые льготы и гранты, способствуют развитию инновационного предпринимательства.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315583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3207" y="95693"/>
            <a:ext cx="1163703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Содержание портфеля новшеств и инноваций.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Новшества</a:t>
            </a:r>
            <a:r>
              <a:rPr lang="ru-RU" sz="2400" dirty="0"/>
              <a:t>: новые идеи, технологии, продукты.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Инновации</a:t>
            </a:r>
            <a:r>
              <a:rPr lang="ru-RU" sz="2400" dirty="0"/>
              <a:t>: внедрённые новшества, дающие коммерческую выгоду.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Портфель новшеств</a:t>
            </a:r>
            <a:r>
              <a:rPr lang="ru-RU" sz="2400" dirty="0"/>
              <a:t>: совокупность идей и проектов.</a:t>
            </a:r>
          </a:p>
          <a:p>
            <a:r>
              <a:rPr lang="ru-RU" sz="2400" b="1" dirty="0"/>
              <a:t>Этапы формирования портфеля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Анализ потребностей рынка</a:t>
            </a:r>
            <a:r>
              <a:rPr lang="ru-RU" sz="2400" dirty="0"/>
              <a:t>: Исследование текущих тенденций и выявление перспективных сегментов.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Оценка потенциала проектов</a:t>
            </a:r>
            <a:r>
              <a:rPr lang="ru-RU" sz="2400" dirty="0"/>
              <a:t>: Детальное изучение финансовой привлекательности, конкурентоспособности и технической реализуемости.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Отбор приоритетных направлений</a:t>
            </a:r>
            <a:r>
              <a:rPr lang="ru-RU" sz="2400" dirty="0"/>
              <a:t>: Выбор наиболее выгодных инициатив на основе сбалансированной оценки риска и доходности.</a:t>
            </a:r>
          </a:p>
          <a:p>
            <a:r>
              <a:rPr lang="ru-RU" sz="2400" b="1" dirty="0"/>
              <a:t>Система показателей эффективности инновационной деятельности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Показатели продуктивности</a:t>
            </a:r>
            <a:r>
              <a:rPr lang="ru-RU" sz="2400" dirty="0"/>
              <a:t>: количество новых продуктов, патенты, лицензии.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Финансовая эффективность</a:t>
            </a:r>
            <a:r>
              <a:rPr lang="ru-RU" sz="2400" dirty="0"/>
              <a:t>: окупаемость инвестиций.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Рыночная позиция</a:t>
            </a:r>
            <a:r>
              <a:rPr lang="ru-RU" sz="2400" dirty="0"/>
              <a:t>: доля рынка, рост выручки, конкурентное преимущество.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091732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6815" y="170317"/>
            <a:ext cx="11907711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Методы расчета показателей.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Метод дисконтированных денежных потоков</a:t>
            </a:r>
            <a:r>
              <a:rPr lang="ru-RU" sz="2400" dirty="0"/>
              <a:t>: учитывает временную стоимость денег, рассчитывая чистую приведенную стоимость 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Метод сравнительного анализа аналогов</a:t>
            </a:r>
            <a:r>
              <a:rPr lang="ru-RU" sz="2400" dirty="0"/>
              <a:t>: сравнивает проект с аналогичными проектами на рынке, определяя его относительную привлекательность.</a:t>
            </a:r>
          </a:p>
          <a:p>
            <a:r>
              <a:rPr lang="ru-RU" sz="2400" b="1" dirty="0"/>
              <a:t>Организация анализа эффективности инновационной деятельности</a:t>
            </a:r>
          </a:p>
          <a:p>
            <a:pPr>
              <a:buFont typeface="Arial"/>
              <a:buChar char="•"/>
            </a:pPr>
            <a:r>
              <a:rPr lang="ru-RU" sz="2400" b="1" dirty="0"/>
              <a:t>Регулярный мониторинг</a:t>
            </a:r>
            <a:r>
              <a:rPr lang="ru-RU" sz="2400" dirty="0"/>
              <a:t>: Постоянное отслеживание ключевых параметров инновационного процесса.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Аналитическая отчетность</a:t>
            </a:r>
            <a:r>
              <a:rPr lang="ru-RU" sz="2400" dirty="0"/>
              <a:t>: Формирование регулярных отчетов о ходе реализации инновационных проектов и достигнутых результатах.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Принятие управленческих решений</a:t>
            </a:r>
            <a:r>
              <a:rPr lang="ru-RU" sz="2400" dirty="0"/>
              <a:t>: На основании полученных данных принимаются обоснованные решения о дальнейшей поддержке или изменении стратегии развития.</a:t>
            </a:r>
          </a:p>
          <a:p>
            <a:r>
              <a:rPr lang="ru-RU" sz="2400" b="1" dirty="0"/>
              <a:t>Оценка рисков инновационных проектов</a:t>
            </a:r>
          </a:p>
          <a:p>
            <a:r>
              <a:rPr lang="ru-RU" sz="2400" dirty="0"/>
              <a:t>Для успешной реализации инновационных проектов важно проводить оценку рисков. Эта процедура включает три ключевых этапа: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Идентификация рисков</a:t>
            </a:r>
            <a:r>
              <a:rPr lang="ru-RU" sz="2400" dirty="0"/>
              <a:t>: выявление возможных угроз проекту.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Количественная оценка вероятности</a:t>
            </a:r>
            <a:r>
              <a:rPr lang="ru-RU" sz="2400" dirty="0"/>
              <a:t>: расчет вероятностных характеристик риска.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Управление рисками</a:t>
            </a:r>
            <a:r>
              <a:rPr lang="ru-RU" sz="2400" dirty="0"/>
              <a:t>: разработка стратегий минимизации негативных последствий.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26508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33620" y="221919"/>
            <a:ext cx="11611154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Оперативно-техническая подготовка.</a:t>
            </a:r>
          </a:p>
          <a:p>
            <a:r>
              <a:rPr lang="ru-RU" sz="2400" dirty="0"/>
              <a:t>Процесс подготовки производства включает техническое, материальное и организационное обеспечение.</a:t>
            </a:r>
          </a:p>
          <a:p>
            <a:r>
              <a:rPr lang="ru-RU" sz="2400" b="1" dirty="0"/>
              <a:t>Техническое обслуживание</a:t>
            </a:r>
          </a:p>
          <a:p>
            <a:pPr>
              <a:buFont typeface="Arial"/>
              <a:buChar char="•"/>
            </a:pPr>
            <a:r>
              <a:rPr lang="ru-RU" sz="2400" dirty="0"/>
              <a:t>Поддерживает работоспособность оборудования.</a:t>
            </a:r>
          </a:p>
          <a:p>
            <a:pPr>
              <a:buFont typeface="Arial"/>
              <a:buChar char="•"/>
            </a:pPr>
            <a:r>
              <a:rPr lang="ru-RU" sz="2400" dirty="0"/>
              <a:t>Проводится регулярное профилактическое обслуживание каждые 6 месяцев.</a:t>
            </a:r>
          </a:p>
          <a:p>
            <a:pPr>
              <a:buFont typeface="Arial"/>
              <a:buChar char="•"/>
            </a:pPr>
            <a:r>
              <a:rPr lang="ru-RU" sz="2400" dirty="0"/>
              <a:t>Быстро устраняет неисправности.</a:t>
            </a:r>
          </a:p>
          <a:p>
            <a:r>
              <a:rPr lang="ru-RU" sz="2400" b="1" dirty="0"/>
              <a:t>Материальное обслуживание</a:t>
            </a:r>
          </a:p>
          <a:p>
            <a:pPr>
              <a:buFont typeface="Arial"/>
              <a:buChar char="•"/>
            </a:pPr>
            <a:r>
              <a:rPr lang="ru-RU" sz="2400" dirty="0"/>
              <a:t>Закупка качественных материалов и комплектующих обеспечивает бесперебойное функционирование производственного процесса.</a:t>
            </a:r>
          </a:p>
          <a:p>
            <a:pPr>
              <a:buFont typeface="Arial"/>
              <a:buChar char="•"/>
            </a:pPr>
            <a:r>
              <a:rPr lang="ru-RU" sz="2400" dirty="0"/>
              <a:t>Эффективная логистика поставок сокращает сроки доставки и минимизирует затраты.</a:t>
            </a:r>
          </a:p>
          <a:p>
            <a:pPr>
              <a:buFont typeface="Arial"/>
              <a:buChar char="•"/>
            </a:pPr>
            <a:r>
              <a:rPr lang="ru-RU" sz="2400" dirty="0"/>
              <a:t>Надежное хранение запасов предотвращает потери и поддерживает необходимый уровень запасов.</a:t>
            </a:r>
          </a:p>
          <a:p>
            <a:r>
              <a:rPr lang="ru-RU" sz="2400" b="1" dirty="0"/>
              <a:t>Организационное обслуживание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Планирование</a:t>
            </a:r>
            <a:r>
              <a:rPr lang="ru-RU" sz="2400" dirty="0"/>
              <a:t>: разработка графика производства и контроль сроков исполнения.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Управление персоналом</a:t>
            </a:r>
            <a:r>
              <a:rPr lang="ru-RU" sz="2400" dirty="0"/>
              <a:t>: подбор, обучение и мотивация работников.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Координация</a:t>
            </a:r>
            <a:r>
              <a:rPr lang="ru-RU" sz="2400" dirty="0"/>
              <a:t>: взаимодействие между подразделениями для оптимизации рабочих процессов.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292416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3616" y="196998"/>
            <a:ext cx="11654287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Этапы исследования производства.</a:t>
            </a:r>
          </a:p>
          <a:p>
            <a:pPr>
              <a:buFont typeface="Arial"/>
              <a:buChar char="•"/>
            </a:pPr>
            <a:r>
              <a:rPr lang="ru-RU" sz="2000" dirty="0"/>
              <a:t>Оценка текущих показателей производительности.</a:t>
            </a:r>
          </a:p>
          <a:p>
            <a:pPr>
              <a:buFont typeface="Arial"/>
              <a:buChar char="•"/>
            </a:pPr>
            <a:r>
              <a:rPr lang="ru-RU" sz="2000" dirty="0"/>
              <a:t>Идентификация узких мест и возможностей оптимизации.</a:t>
            </a:r>
          </a:p>
          <a:p>
            <a:pPr>
              <a:buFont typeface="Arial"/>
              <a:buChar char="•"/>
            </a:pPr>
            <a:r>
              <a:rPr lang="ru-RU" sz="2000" dirty="0"/>
              <a:t>Формулирование стратегий совершенствования.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Методы исследования производства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Наблюдение и опрос персонала</a:t>
            </a:r>
            <a:r>
              <a:rPr lang="ru-RU" sz="2000" dirty="0"/>
              <a:t>: Получение первичной информации непосредственно от работников.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Аналитический метод</a:t>
            </a:r>
            <a:r>
              <a:rPr lang="ru-RU" sz="2000" dirty="0"/>
              <a:t>: Использование математических моделей и расчетов для анализа данных.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Экспериментальный метод</a:t>
            </a:r>
            <a:r>
              <a:rPr lang="ru-RU" sz="2000" dirty="0"/>
              <a:t>: Проведение экспериментов для проверки гипотез и выявления закономерностей.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Основные показатели эффективности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Производительность труда</a:t>
            </a:r>
            <a:r>
              <a:rPr lang="ru-RU" sz="2000" dirty="0"/>
              <a:t>: количество произведенной продукции за единицу рабочего времени.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Качество продукции</a:t>
            </a:r>
            <a:r>
              <a:rPr lang="ru-RU" sz="2000" dirty="0"/>
              <a:t>: соответствие стандартам качества, отсутствие брака.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Себестоимость продукции</a:t>
            </a:r>
            <a:r>
              <a:rPr lang="ru-RU" sz="2000" dirty="0"/>
              <a:t>: затраты на материалы, трудовые ресурсы и производственные процессы.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6404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E9645C-80CB-466B-BD35-CADA775C6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57" y="1213387"/>
            <a:ext cx="11054080" cy="528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476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1064" y="170317"/>
            <a:ext cx="1180093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Инновации требуют постоянных улучшений.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Автоматизация процессов</a:t>
            </a:r>
            <a:r>
              <a:rPr lang="ru-RU" sz="2400" dirty="0"/>
              <a:t>: внедрение роботов и интеллектуальных систем сокращает издержки , повышает производительность.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Оптимизация логистических цепочек</a:t>
            </a:r>
            <a:r>
              <a:rPr lang="ru-RU" sz="2400" dirty="0"/>
              <a:t>: сокращение сроков доставки , снижение затрат на транспортировку.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Повышение квалификации сотрудников</a:t>
            </a:r>
            <a:r>
              <a:rPr lang="ru-RU" sz="2400" dirty="0"/>
              <a:t>: регулярное обучение увеличивает эффективность работников.</a:t>
            </a:r>
          </a:p>
          <a:p>
            <a:r>
              <a:rPr lang="ru-RU" sz="2400" b="1" dirty="0"/>
              <a:t>Проблемы и риски оперативного обслуживания</a:t>
            </a:r>
          </a:p>
          <a:p>
            <a:pPr>
              <a:buFont typeface="Arial"/>
              <a:buChar char="•"/>
            </a:pPr>
            <a:r>
              <a:rPr lang="ru-RU" sz="2400" dirty="0"/>
              <a:t>Персонал недостаточно подготовлен, что приводит к ошибкам и простою.</a:t>
            </a:r>
          </a:p>
          <a:p>
            <a:pPr>
              <a:buFont typeface="Arial"/>
              <a:buChar char="•"/>
            </a:pPr>
            <a:r>
              <a:rPr lang="ru-RU" sz="2400" dirty="0"/>
              <a:t>Материалы низкого качества снижают надежность изделий.</a:t>
            </a:r>
          </a:p>
          <a:p>
            <a:pPr>
              <a:buFont typeface="Arial"/>
              <a:buChar char="•"/>
            </a:pPr>
            <a:r>
              <a:rPr lang="ru-RU" sz="2400" dirty="0"/>
              <a:t>Несовершенство организации снижает производительность.</a:t>
            </a:r>
          </a:p>
          <a:p>
            <a:endParaRPr lang="ru-RU" sz="2400" dirty="0"/>
          </a:p>
          <a:p>
            <a:r>
              <a:rPr lang="ru-RU" sz="2400" dirty="0"/>
              <a:t>Комплексный подход обеспечивает эффективное взаимодействие всех элементов производственного процесса.</a:t>
            </a:r>
          </a:p>
          <a:p>
            <a:pPr>
              <a:buFont typeface="Arial"/>
              <a:buChar char="•"/>
            </a:pPr>
            <a:r>
              <a:rPr lang="ru-RU" sz="2400" dirty="0"/>
              <a:t>Постоянный мониторинг позволяет своевременно выявлять проблемы и устранять их.</a:t>
            </a:r>
          </a:p>
          <a:p>
            <a:pPr>
              <a:buFont typeface="Arial"/>
              <a:buChar char="•"/>
            </a:pPr>
            <a:r>
              <a:rPr lang="ru-RU" sz="2400" dirty="0"/>
              <a:t>Регулярное обучение персонала повышает квалификацию и снижает риск ошибок.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364248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3296" y="170317"/>
            <a:ext cx="11706045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Основные стадии научно-технической подготовки производства.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Научно-исследовательская работа</a:t>
            </a:r>
            <a:r>
              <a:rPr lang="ru-RU" sz="2000" dirty="0"/>
              <a:t>: Постановка целей, сбор данных, экспериментальные исследования.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Проектирование и разработка технологии</a:t>
            </a:r>
            <a:r>
              <a:rPr lang="ru-RU" sz="2000" dirty="0"/>
              <a:t>: Создание документации, выбор материалов и оптимизация процесса.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Опытно-конструкторские разработки</a:t>
            </a:r>
            <a:r>
              <a:rPr lang="ru-RU" sz="2000" dirty="0"/>
              <a:t>: Разработка прототипов, испытания и совершенствование продукта.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Освоение промышленного производства</a:t>
            </a:r>
            <a:r>
              <a:rPr lang="ru-RU" sz="2000" dirty="0"/>
              <a:t>: Серийное изготовление, подготовка кадров, улучшение процессов.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Научно-исследовательская работа</a:t>
            </a:r>
          </a:p>
          <a:p>
            <a:r>
              <a:rPr lang="ru-RU" sz="2000" dirty="0"/>
              <a:t>Процесс начинается с четкой постановки задачи и определения ключевых проблем. Далее проводится сбор и критический анализ актуальной научной литературы. Завершается этап экспериментальным исследованием и тщательной обработкой полученных данных.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Проектирование и разработка технологии</a:t>
            </a:r>
          </a:p>
          <a:p>
            <a:pPr>
              <a:buFont typeface="Arial"/>
              <a:buChar char="•"/>
            </a:pPr>
            <a:r>
              <a:rPr lang="ru-RU" sz="2000" b="1" dirty="0"/>
              <a:t>Создание технической документации</a:t>
            </a:r>
            <a:r>
              <a:rPr lang="ru-RU" sz="2000" dirty="0"/>
              <a:t>: подготовка чертежей, спецификаций и инструкций.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Выбор материалов и оборудования</a:t>
            </a:r>
            <a:r>
              <a:rPr lang="ru-RU" sz="2000" dirty="0"/>
              <a:t>: подбор оптимальных ресурсов для реализации проекта.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Оптимизация технологических параметров</a:t>
            </a:r>
            <a:r>
              <a:rPr lang="ru-RU" sz="2000" dirty="0"/>
              <a:t>: улучшение характеристик процесса для повышения производительности.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787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8702" y="188372"/>
            <a:ext cx="11723298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Опытно-конструкторские разработки.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Разработка опытных образцов</a:t>
            </a:r>
            <a:r>
              <a:rPr lang="ru-RU" sz="2000" dirty="0"/>
              <a:t>: создание первых прототипов продукции.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Испытания и проверка качества</a:t>
            </a:r>
            <a:r>
              <a:rPr lang="ru-RU" sz="2000" dirty="0"/>
              <a:t>: тестирование функциональных характеристик изделий.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Корректировка конструкции и технологий</a:t>
            </a:r>
            <a:r>
              <a:rPr lang="ru-RU" sz="2000" dirty="0"/>
              <a:t>: улучшение изделия на основе результатов испытаний.</a:t>
            </a:r>
          </a:p>
          <a:p>
            <a:r>
              <a:rPr lang="ru-RU" sz="2000" b="1" dirty="0"/>
              <a:t>Освоение промышленного производства</a:t>
            </a:r>
          </a:p>
          <a:p>
            <a:pPr>
              <a:buFont typeface="Arial"/>
              <a:buChar char="•"/>
            </a:pPr>
            <a:r>
              <a:rPr lang="ru-RU" sz="2000" dirty="0"/>
              <a:t>Организация серийного выпуска продукции обеспечивает стабильное снабжение рынка товарами.</a:t>
            </a:r>
          </a:p>
          <a:p>
            <a:pPr>
              <a:buFont typeface="Arial"/>
              <a:buChar char="•"/>
            </a:pPr>
            <a:r>
              <a:rPr lang="ru-RU" sz="2000" dirty="0"/>
              <a:t>Обучение персонала позволяет эффективно работать с новым оборудованием, повышая производительность труда на 15%.</a:t>
            </a:r>
          </a:p>
          <a:p>
            <a:pPr>
              <a:buFont typeface="Arial"/>
              <a:buChar char="•"/>
            </a:pPr>
            <a:r>
              <a:rPr lang="ru-RU" sz="2000" dirty="0"/>
              <a:t>Совершенствование производственных процессов сокращает издержки и улучшает качество выпускаемой продукции.</a:t>
            </a:r>
          </a:p>
          <a:p>
            <a:r>
              <a:rPr lang="ru-RU" sz="2000" b="1" dirty="0"/>
              <a:t>Связь науки и техники в производстве</a:t>
            </a:r>
          </a:p>
          <a:p>
            <a:r>
              <a:rPr lang="ru-RU" sz="2000" dirty="0"/>
              <a:t>Эффективное взаимодействие научных исследований и инженерных решений позволяет внедрять новые технологии и материалы, повышая производительность труда и конкурентоспособность продукции. Интеграция науки и техники ускоряет процесс освоения инноваций, обеспечивая устойчивое развитие предприятий.</a:t>
            </a:r>
          </a:p>
          <a:p>
            <a:r>
              <a:rPr lang="ru-RU" sz="2000" b="1" dirty="0"/>
              <a:t>Факторы, влияющие на эффективность научно-технической подготовки</a:t>
            </a:r>
          </a:p>
          <a:p>
            <a:pPr>
              <a:buFont typeface="Arial"/>
              <a:buChar char="•"/>
            </a:pPr>
            <a:r>
              <a:rPr lang="ru-RU" sz="2000" dirty="0"/>
              <a:t>Высокий уровень квалификации специалистов обеспечивает качественные решения.</a:t>
            </a:r>
          </a:p>
          <a:p>
            <a:pPr>
              <a:buFont typeface="Arial"/>
              <a:buChar char="•"/>
            </a:pPr>
            <a:r>
              <a:rPr lang="ru-RU" sz="2000" dirty="0"/>
              <a:t>Адекватные финансовые ресурсы гарантируют выполнение исследовательских работ и внедрение новшеств.</a:t>
            </a:r>
          </a:p>
          <a:p>
            <a:pPr>
              <a:buFont typeface="Arial"/>
              <a:buChar char="•"/>
            </a:pPr>
            <a:r>
              <a:rPr lang="ru-RU" sz="2000" dirty="0"/>
              <a:t>Активная инновационная деятельность способствует быстрому развитию и внедрению современных технологий.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755623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3171" y="179269"/>
            <a:ext cx="1169205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Современные тенденции развития научно-технического прогресса</a:t>
            </a:r>
            <a:r>
              <a:rPr lang="ru-RU" sz="2000" b="1" dirty="0"/>
              <a:t>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Автоматизация</a:t>
            </a:r>
            <a:r>
              <a:rPr lang="ru-RU" sz="2000" dirty="0"/>
              <a:t>: внедрение роботов повышает производительность труда.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Цифровые технологии</a:t>
            </a:r>
            <a:r>
              <a:rPr lang="ru-RU" sz="2000" dirty="0"/>
              <a:t>: использование ИИ сокращает затраты на проектирование.</a:t>
            </a:r>
          </a:p>
          <a:p>
            <a:pPr>
              <a:buFont typeface="Arial"/>
              <a:buChar char="•"/>
            </a:pPr>
            <a:r>
              <a:rPr lang="ru-RU" sz="2000" b="1" dirty="0" err="1"/>
              <a:t>Экологичность</a:t>
            </a:r>
            <a:r>
              <a:rPr lang="ru-RU" sz="2000" dirty="0"/>
              <a:t>: применение возобновляемых ресурсов снижает углеродный след предприятий.</a:t>
            </a:r>
          </a:p>
          <a:p>
            <a:r>
              <a:rPr lang="ru-RU" sz="2400" b="1" dirty="0"/>
              <a:t>Практические рекомендации по повышению эффективности научно-технических разработок</a:t>
            </a:r>
          </a:p>
          <a:p>
            <a:pPr>
              <a:buFont typeface="Arial"/>
              <a:buChar char="•"/>
            </a:pPr>
            <a:r>
              <a:rPr lang="ru-RU" sz="2000" dirty="0"/>
              <a:t>Инвестируйте средства в фундаментальные и прикладные исследования.</a:t>
            </a:r>
          </a:p>
          <a:p>
            <a:pPr>
              <a:buFont typeface="Arial"/>
              <a:buChar char="•"/>
            </a:pPr>
            <a:r>
              <a:rPr lang="ru-RU" sz="2000" dirty="0"/>
              <a:t>Заключайте соглашения о сотрудничестве с ведущими вузами страны.</a:t>
            </a:r>
          </a:p>
          <a:p>
            <a:pPr>
              <a:buFont typeface="Arial"/>
              <a:buChar char="•"/>
            </a:pPr>
            <a:r>
              <a:rPr lang="ru-RU" sz="2000" dirty="0"/>
              <a:t>Организуйте регулярное обучение работников современным технологиям.</a:t>
            </a:r>
          </a:p>
          <a:p>
            <a:r>
              <a:rPr lang="ru-RU" sz="2000" dirty="0"/>
              <a:t> </a:t>
            </a:r>
          </a:p>
          <a:p>
            <a:r>
              <a:rPr lang="ru-RU" sz="2000" dirty="0"/>
              <a:t>Научный подход критичен для роста промышленности.</a:t>
            </a:r>
          </a:p>
          <a:p>
            <a:pPr>
              <a:buFont typeface="Arial"/>
              <a:buChar char="•"/>
            </a:pPr>
            <a:r>
              <a:rPr lang="ru-RU" sz="2000" dirty="0"/>
              <a:t>Интеграция науки, техники и производства необходима.</a:t>
            </a:r>
          </a:p>
          <a:p>
            <a:pPr>
              <a:buFont typeface="Arial"/>
              <a:buChar char="•"/>
            </a:pPr>
            <a:r>
              <a:rPr lang="ru-RU" sz="2000" dirty="0"/>
              <a:t>Инвестиции в инновации обеспечивают конкурентоспособность.</a:t>
            </a:r>
          </a:p>
          <a:p>
            <a:r>
              <a:rPr lang="ru-RU" sz="2400" b="1" dirty="0"/>
              <a:t>Определение научно-исследовательских работ</a:t>
            </a:r>
          </a:p>
          <a:p>
            <a:r>
              <a:rPr lang="ru-RU" sz="2000" dirty="0"/>
              <a:t>Научно-исследовательская работа включает научные исследования и эксперименты, направленные на создание новых технологий и продуктов. Она начинается с постановки научной проблемы, продолжается сбором и анализом данных, экспериментальной проверкой гипотез и завершается обобщением полученных результатов.</a:t>
            </a:r>
          </a:p>
          <a:p>
            <a:pPr>
              <a:buFont typeface="Arial"/>
              <a:buChar char="•"/>
            </a:pPr>
            <a:endParaRPr lang="ru-RU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655122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7352" y="170317"/>
            <a:ext cx="11826815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Этапы научно-исследовательской работы.</a:t>
            </a:r>
          </a:p>
          <a:p>
            <a:pPr>
              <a:buFont typeface="Arial"/>
              <a:buChar char="•"/>
            </a:pPr>
            <a:r>
              <a:rPr lang="ru-RU" sz="2400" dirty="0"/>
              <a:t>Четкая постановка научной задачи.</a:t>
            </a:r>
          </a:p>
          <a:p>
            <a:pPr>
              <a:buFont typeface="Arial"/>
              <a:buChar char="•"/>
            </a:pPr>
            <a:r>
              <a:rPr lang="ru-RU" sz="2400" dirty="0"/>
              <a:t>Глубокий анализ специализированной литературы.</a:t>
            </a:r>
          </a:p>
          <a:p>
            <a:pPr>
              <a:buFont typeface="Arial"/>
              <a:buChar char="•"/>
            </a:pPr>
            <a:r>
              <a:rPr lang="ru-RU" sz="2400" dirty="0"/>
              <a:t>Проведение экспериментальной части исследований.</a:t>
            </a:r>
          </a:p>
          <a:p>
            <a:pPr>
              <a:buFont typeface="Arial"/>
              <a:buChar char="•"/>
            </a:pPr>
            <a:r>
              <a:rPr lang="ru-RU" sz="2400" dirty="0"/>
              <a:t>Формулирование выводов и обобщений.</a:t>
            </a:r>
          </a:p>
          <a:p>
            <a:r>
              <a:rPr lang="ru-RU" sz="2400" b="1" dirty="0"/>
              <a:t>Опытно-конструкторские разработки</a:t>
            </a:r>
          </a:p>
          <a:p>
            <a:r>
              <a:rPr lang="ru-RU" sz="2400" dirty="0"/>
              <a:t>Проектирование прототипов включает создание первых моделей изделий. Испытания опытных образцов позволяют оценить работоспособность конструкции.</a:t>
            </a:r>
          </a:p>
          <a:p>
            <a:r>
              <a:rPr lang="ru-RU" sz="2400" b="1" dirty="0"/>
              <a:t>Этапы опытно-конструкторской разработки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Предварительное проектирование</a:t>
            </a:r>
            <a:r>
              <a:rPr lang="ru-RU" sz="2400" dirty="0"/>
              <a:t>: разработка концепции изделия.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Детальное конструирование</a:t>
            </a:r>
            <a:r>
              <a:rPr lang="ru-RU" sz="2400" dirty="0"/>
              <a:t>: создание чертежей и спецификаций.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Изготовление и испытания образца</a:t>
            </a:r>
            <a:r>
              <a:rPr lang="ru-RU" sz="2400" dirty="0"/>
              <a:t>: проверка работоспособности конструкции.</a:t>
            </a:r>
          </a:p>
          <a:p>
            <a:r>
              <a:rPr lang="ru-RU" sz="2400" b="1" dirty="0"/>
              <a:t>Техническая подготовка производства</a:t>
            </a:r>
          </a:p>
          <a:p>
            <a:r>
              <a:rPr lang="ru-RU" sz="2400" dirty="0"/>
              <a:t>Организация производственных мощностей включает подбор необходимого оборудования и материалов. Это ключевой этап, обеспечивающий готовность предприятия к запуску нового продукта.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548512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1668" y="153694"/>
            <a:ext cx="11775057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Освоение производства включает ввод новой продукции в серийное изготовление и совершенствование существующих технологических процессов. На данном этапе важно обеспечить стабильность качества выпускаемой продукции и оптимизировать производственные затраты. </a:t>
            </a:r>
          </a:p>
          <a:p>
            <a:r>
              <a:rPr lang="ru-RU" sz="2000" dirty="0"/>
              <a:t>Этап научно-исследовательских работ формирует основу для последующего создания новых технологий и продуктов. Результаты исследований используются в опытно-конструкторских разработках, где создаются и тестируются опытные образцы. После успешных испытаний начинается техническая подготовка производства, обеспечивающая организацию производственных мощностей и подбор необходимого оборудования и материалов. Окончательным этапом является освоение производства, включающее запуск серийного выпуска продукции.</a:t>
            </a:r>
          </a:p>
          <a:p>
            <a:endParaRPr lang="ru-RU" sz="2000" dirty="0"/>
          </a:p>
          <a:p>
            <a:r>
              <a:rPr lang="ru-RU" sz="2000" dirty="0"/>
              <a:t> Инвестиции представляют собой вложение капитала с целью получения прибыли или иного положительного эффекта. Основная цель инвестирования заключается в увеличении благосостояния путем размещения средств в различные активы. Инвесторами могут быть как физические лица, так и юридические организации.</a:t>
            </a:r>
          </a:p>
          <a:p>
            <a:endParaRPr lang="ru-RU" sz="2000" dirty="0"/>
          </a:p>
          <a:p>
            <a:r>
              <a:rPr lang="ru-RU" sz="2000" b="1" dirty="0"/>
              <a:t>Планирование инвестиций</a:t>
            </a:r>
          </a:p>
          <a:p>
            <a:pPr>
              <a:buFont typeface="Arial"/>
              <a:buChar char="•"/>
            </a:pPr>
            <a:r>
              <a:rPr lang="ru-RU" sz="2000" b="1" dirty="0"/>
              <a:t>Стратегия формирования инвестиционного портфеля</a:t>
            </a:r>
            <a:r>
              <a:rPr lang="ru-RU" sz="2000" dirty="0"/>
              <a:t>: распределение активов между различными классами для минимизации риска.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Бюджетирование и контроль расходов</a:t>
            </a:r>
            <a:r>
              <a:rPr lang="ru-RU" sz="2000" dirty="0"/>
              <a:t>: создание бюджета и мониторинг затрат для эффективного распределения ресурсов.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Управление рисками</a:t>
            </a:r>
            <a:r>
              <a:rPr lang="ru-RU" sz="2000" dirty="0"/>
              <a:t>: разработка стратегии снижения потенциальных угроз и потерь.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3642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7034" y="170317"/>
            <a:ext cx="1187320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Этапы реализации инвестиционного проекта.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Подготовительный этап</a:t>
            </a:r>
            <a:r>
              <a:rPr lang="ru-RU" sz="2400" dirty="0"/>
              <a:t>: анализ рынка, оценка рисков, финансовое моделирование.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Инвестиционный период</a:t>
            </a:r>
            <a:r>
              <a:rPr lang="ru-RU" sz="2400" dirty="0"/>
              <a:t>: привлечение средств, реализация проекта, мониторинг исполнения.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Эксплуатационный этап</a:t>
            </a:r>
            <a:r>
              <a:rPr lang="ru-RU" sz="2400" dirty="0"/>
              <a:t>: управление активами, получение прибыли, поддержание эффективности.</a:t>
            </a:r>
          </a:p>
          <a:p>
            <a:r>
              <a:rPr lang="ru-RU" sz="2400" b="1" dirty="0"/>
              <a:t>Источники финансирования инвестиций</a:t>
            </a:r>
          </a:p>
          <a:p>
            <a:pPr>
              <a:buFont typeface="Arial"/>
              <a:buChar char="•"/>
            </a:pPr>
            <a:r>
              <a:rPr lang="ru-RU" sz="2400" b="1" dirty="0"/>
              <a:t>Собственные средства</a:t>
            </a:r>
            <a:r>
              <a:rPr lang="ru-RU" sz="2400" dirty="0"/>
              <a:t>: Капитал предприятия или личные накопления инвестора.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Кредитование</a:t>
            </a:r>
            <a:r>
              <a:rPr lang="ru-RU" sz="2400" dirty="0"/>
              <a:t>: Банковские кредиты и займы на условиях возвратности и платности.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Привлечение внешних инвесторов</a:t>
            </a:r>
            <a:r>
              <a:rPr lang="ru-RU" sz="2400" dirty="0"/>
              <a:t>: Венчурные фонды, IPO, </a:t>
            </a:r>
            <a:r>
              <a:rPr lang="ru-RU" sz="2400" dirty="0" err="1"/>
              <a:t>краудфандинг</a:t>
            </a:r>
            <a:r>
              <a:rPr lang="ru-RU" sz="2400" dirty="0"/>
              <a:t>.</a:t>
            </a:r>
          </a:p>
          <a:p>
            <a:r>
              <a:rPr lang="ru-RU" sz="2400" b="1" dirty="0"/>
              <a:t>Регулирование инвестиционной деятельности</a:t>
            </a:r>
          </a:p>
          <a:p>
            <a:r>
              <a:rPr lang="ru-RU" sz="2400" dirty="0"/>
              <a:t>Регулирование инвестиционной деятельности осуществляется на двух уровнях: национальном и международном. На уровне Российской Федерации действуют законы, регулирующие инвестиции, такие как Федеральный закон № 39-ФЗ «Об инвестиционной деятельности». Международный уровень включает соглашения и стандарты, такие как Конвенция ООН о международных прямых инвестициях.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186701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47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9781" y="373038"/>
            <a:ext cx="11757804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Особенности государственных инвестиций.</a:t>
            </a:r>
          </a:p>
          <a:p>
            <a:pPr>
              <a:buFont typeface="Arial"/>
              <a:buChar char="•"/>
            </a:pPr>
            <a:r>
              <a:rPr lang="ru-RU" sz="2400" dirty="0"/>
              <a:t>Государственно-частное партнерство обеспечивает привлечение частных средств в государственные проекты.</a:t>
            </a:r>
          </a:p>
          <a:p>
            <a:pPr>
              <a:buFont typeface="Arial"/>
              <a:buChar char="•"/>
            </a:pPr>
            <a:r>
              <a:rPr lang="ru-RU" sz="2400" dirty="0"/>
              <a:t>Инвестиции в инфраструктуру способствуют развитию экономики региона.</a:t>
            </a:r>
          </a:p>
          <a:p>
            <a:pPr>
              <a:buFont typeface="Arial"/>
              <a:buChar char="•"/>
            </a:pPr>
            <a:r>
              <a:rPr lang="ru-RU" sz="2400" dirty="0"/>
              <a:t>Поддержка малого бизнеса стимулирует создание новых рабочих мест.</a:t>
            </a:r>
          </a:p>
          <a:p>
            <a:r>
              <a:rPr lang="ru-RU" sz="2400" b="1" dirty="0"/>
              <a:t>Анализ мировых тенденций в инвестициях</a:t>
            </a:r>
          </a:p>
          <a:p>
            <a:pPr>
              <a:buFont typeface="Arial"/>
              <a:buChar char="•"/>
            </a:pPr>
            <a:r>
              <a:rPr lang="ru-RU" sz="2400" dirty="0"/>
              <a:t>Объем глобальных прямых иностранных инвестиций вырос на 25% за последние пять лет.</a:t>
            </a:r>
          </a:p>
          <a:p>
            <a:pPr>
              <a:buFont typeface="Arial"/>
              <a:buChar char="•"/>
            </a:pPr>
            <a:r>
              <a:rPr lang="ru-RU" sz="2400" dirty="0"/>
              <a:t>Возрастает интерес к устойчивому развитию и зеленой энергетике.</a:t>
            </a:r>
          </a:p>
          <a:p>
            <a:pPr>
              <a:buFont typeface="Arial"/>
              <a:buChar char="•"/>
            </a:pPr>
            <a:r>
              <a:rPr lang="ru-RU" sz="2400" dirty="0"/>
              <a:t>Растет доля цифровых активов и технологий </a:t>
            </a:r>
            <a:r>
              <a:rPr lang="ru-RU" sz="2400" dirty="0" err="1"/>
              <a:t>блокчейн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Предварительное исследование существенно снижает риски и повышает вероятность успеха.</a:t>
            </a:r>
          </a:p>
          <a:p>
            <a:pPr>
              <a:buFont typeface="Arial"/>
              <a:buChar char="•"/>
            </a:pPr>
            <a:r>
              <a:rPr lang="ru-RU" sz="2400" dirty="0"/>
              <a:t>Эффективное планирование и строгий контроль обеспечивают реализацию поставленных целей.</a:t>
            </a:r>
          </a:p>
          <a:p>
            <a:pPr>
              <a:buFont typeface="Arial"/>
              <a:buChar char="•"/>
            </a:pPr>
            <a:r>
              <a:rPr lang="ru-RU" sz="2400" dirty="0"/>
              <a:t>Диверсификация активов и грамотное управление рисками защищают капитал.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342391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47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9781" y="373038"/>
            <a:ext cx="11757804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Вопросы к теме №12.</a:t>
            </a:r>
          </a:p>
          <a:p>
            <a:pPr>
              <a:buFont typeface="+mj-lt"/>
              <a:buAutoNum type="arabicPeriod"/>
            </a:pPr>
            <a:r>
              <a:rPr lang="ru-RU" sz="2000" dirty="0">
                <a:latin typeface="-apple-system"/>
              </a:rPr>
              <a:t>Как происходит отбор инновационных проектов?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-apple-system"/>
              </a:rPr>
              <a:t>2.Какие существуют подходы к классификации инноваций?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-apple-system"/>
              </a:rPr>
              <a:t>3.В чем заключается процесс управления инновационными рисками?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-apple-system"/>
              </a:rPr>
              <a:t>4.Как осуществляется оценка инновационного потенциала предприятия?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-apple-system"/>
              </a:rPr>
              <a:t>5.Какие существуют механизмы государственной поддержки инноваций?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-apple-system"/>
              </a:rPr>
              <a:t>6.Как формируется инвестиционный портфель предприятия?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-apple-system"/>
              </a:rPr>
              <a:t>7.Какие существуют инструменты финансирования инновационных проектов?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-apple-system"/>
              </a:rPr>
              <a:t>8.Как рассчитывается стоимость инновационных разработок?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-apple-system"/>
              </a:rPr>
              <a:t>9.Какие существуют модели организации инновационной деятельности?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-apple-system"/>
              </a:rPr>
              <a:t>10.Как строится система мотивации персонала в инновационной сфере?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-apple-system"/>
              </a:rPr>
              <a:t>11.В чем особенности управления инновационными проектами?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-apple-system"/>
              </a:rPr>
              <a:t>12.Как организуется взаимодействие с внешними партнерами?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-apple-system"/>
              </a:rPr>
              <a:t>13.Какие существуют методы испытаний инновационных продуктов?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-apple-system"/>
              </a:rPr>
              <a:t>14.Как происходит масштабирование технологий?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-apple-system"/>
              </a:rPr>
              <a:t>15.В чем особенности технологической документации?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-apple-system"/>
              </a:rPr>
              <a:t>16.Как осуществляется обучение персонала новым технологиям?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-apple-system"/>
              </a:rPr>
              <a:t>17.Как проводится исследование рынка инновационных продуктов?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7850905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47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9781" y="373038"/>
            <a:ext cx="11757804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Вопросы к теме №12.</a:t>
            </a:r>
          </a:p>
          <a:p>
            <a:r>
              <a:rPr lang="ru-RU" sz="2000" dirty="0">
                <a:latin typeface="-apple-system"/>
              </a:rPr>
              <a:t>  .17.Как проводится исследование рынка инновационных продуктов?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-apple-system"/>
              </a:rPr>
              <a:t>18.Какие существуют стратегии продвижения инноваций?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-apple-system"/>
              </a:rPr>
              <a:t>19.Как оценивается конкурентоспособность инновационных продуктов?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-apple-system"/>
              </a:rPr>
              <a:t>20.В чем особенности ценообразования инновационной продукции?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-apple-system"/>
              </a:rPr>
              <a:t>21.Какие существуют методы оценки инновационного потенциала?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-apple-system"/>
              </a:rPr>
              <a:t>22.Как рассчитывается экономическая эффективность инноваций?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-apple-system"/>
              </a:rPr>
              <a:t>23.В чем особенности социальной оценки инноваций?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-apple-system"/>
              </a:rPr>
              <a:t>24.Как оценивается экологическая эффективность инноваций?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-apple-system"/>
              </a:rPr>
              <a:t>25.Как происходит внедрение организационных изменений?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-apple-system"/>
              </a:rPr>
              <a:t>26.Какие существуют барьеры при внедрении инноваций?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-apple-system"/>
              </a:rPr>
              <a:t>27.Как осуществляется сопротивление изменениям?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-apple-system"/>
              </a:rPr>
              <a:t>28.В чем особенности корпоративной культуры инновационной организации?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-apple-system"/>
              </a:rPr>
              <a:t>29.Какие информационные системы используются в управлении инновациями?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-apple-system"/>
              </a:rPr>
              <a:t>30.Как организуется электронный документооборот?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-apple-system"/>
              </a:rPr>
              <a:t>31.В чем особенности цифровой трансформации предприятия?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-apple-system"/>
              </a:rPr>
              <a:t>32.Как формируется инновационная стратегия предприятия?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-apple-system"/>
              </a:rPr>
              <a:t>33.Какие существуют сценарии развития инновационных проектов?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-apple-system"/>
              </a:rPr>
              <a:t>34.В чем особенности долгосрочного планирования инноваций?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247818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AA0CAC-0C56-4CD5-A06F-8E3BDE396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" y="992529"/>
            <a:ext cx="11623039" cy="551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965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WordPictureWatermark1674174671">
            <a:extLst>
              <a:ext uri="{FF2B5EF4-FFF2-40B4-BE49-F238E27FC236}">
                <a16:creationId xmlns:a16="http://schemas.microsoft.com/office/drawing/2014/main" id="{9612D52C-0ADB-4228-B689-DED6846B3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396" y="24809"/>
            <a:ext cx="3333208" cy="683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2CE011-A026-4495-91BC-C77ECACE08F2}"/>
              </a:ext>
            </a:extLst>
          </p:cNvPr>
          <p:cNvSpPr txBox="1"/>
          <p:nvPr/>
        </p:nvSpPr>
        <p:spPr>
          <a:xfrm>
            <a:off x="0" y="364949"/>
            <a:ext cx="12191999" cy="5809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>
                <a:solidFill>
                  <a:srgbClr val="4472C4">
                    <a:lumMod val="75000"/>
                  </a:srgbClr>
                </a:solidFill>
              </a:rPr>
              <a:t>Уральский юридический институт МВД России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2400" dirty="0">
              <a:solidFill>
                <a:srgbClr val="4472C4">
                  <a:lumMod val="75000"/>
                </a:srgbClr>
              </a:solidFill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x-none" sz="3200" b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13. Оценка эффективности хозяйственной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 предприятий</a:t>
            </a:r>
            <a:endParaRPr lang="ru-RU" sz="1600" dirty="0">
              <a:solidFill>
                <a:srgbClr val="4472C4">
                  <a:lumMod val="75000"/>
                </a:srgbClr>
              </a:solidFill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1600" dirty="0">
                <a:solidFill>
                  <a:srgbClr val="4472C4">
                    <a:lumMod val="75000"/>
                  </a:srgbClr>
                </a:solidFill>
              </a:rPr>
              <a:t>КАФЕДРА СОЦИАЛЬНО-ЭКОНОМИЧЕСКИХ ДИСЦИПЛИН,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1600" dirty="0">
              <a:solidFill>
                <a:srgbClr val="4472C4">
                  <a:lumMod val="75000"/>
                </a:srgbClr>
              </a:solidFill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Баженов Сергей Иванович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экономических наук,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профессор, член-корреспондент МАНЕБ,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фонда, центр «Региональной экономической безопасности: теоретические аспекты, практика.»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1600" dirty="0">
              <a:solidFill>
                <a:srgbClr val="4472C4">
                  <a:lumMod val="75000"/>
                </a:srgbClr>
              </a:solidFill>
            </a:endParaRPr>
          </a:p>
          <a:p>
            <a:pPr defTabSz="457200">
              <a:defRPr/>
            </a:pP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naukaservis@rambler.ru</a:t>
            </a:r>
            <a:endParaRPr lang="en-US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8 922-181-40-15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600" dirty="0">
                <a:solidFill>
                  <a:srgbClr val="4472C4">
                    <a:lumMod val="75000"/>
                  </a:srgbClr>
                </a:solidFill>
              </a:rPr>
              <a:t>www.b-si.ru</a:t>
            </a:r>
            <a:endParaRPr lang="ru-RU" sz="1600" dirty="0">
              <a:solidFill>
                <a:srgbClr val="4472C4">
                  <a:lumMod val="75000"/>
                </a:srgbClr>
              </a:solidFill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1600" dirty="0">
              <a:solidFill>
                <a:srgbClr val="4472C4">
                  <a:lumMod val="75000"/>
                </a:srgb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8AF7F89-E487-AB22-C2FE-ADF2DB4761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729" y="364949"/>
            <a:ext cx="928205" cy="148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38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0484" y="205625"/>
            <a:ext cx="11740551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Балансовая прибыль.</a:t>
            </a:r>
          </a:p>
          <a:p>
            <a:r>
              <a:rPr lang="ru-RU" sz="2000" dirty="0"/>
              <a:t>Балансовая прибыль представляет собой конечный финансовый результат деятельности организации за отчетный период. Она формируется путем суммирования доходов от основной деятельности, операционных и внереализационных операций, уменьшенных на величину расходов.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Валовая прибыль</a:t>
            </a:r>
          </a:p>
          <a:p>
            <a:pPr>
              <a:buFont typeface="Arial"/>
              <a:buChar char="•"/>
            </a:pPr>
            <a:r>
              <a:rPr lang="ru-RU" sz="2000" dirty="0"/>
              <a:t>Валовая прибыль отражает разницу между выручкой и себестоимостью продукции.</a:t>
            </a:r>
          </a:p>
          <a:p>
            <a:pPr>
              <a:buFont typeface="Arial"/>
              <a:buChar char="•"/>
            </a:pPr>
            <a:r>
              <a:rPr lang="ru-RU" sz="2000" dirty="0"/>
              <a:t>Рассчитывается как выручка минус прямые затраты на производство товаров или услуг.</a:t>
            </a:r>
          </a:p>
          <a:p>
            <a:pPr>
              <a:buFont typeface="Arial"/>
              <a:buChar char="•"/>
            </a:pPr>
            <a:r>
              <a:rPr lang="ru-RU" sz="2000" dirty="0"/>
              <a:t>Является ключевым показателем экономической эффективности бизнеса.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Расчетная прибыль</a:t>
            </a:r>
          </a:p>
          <a:p>
            <a:pPr>
              <a:buFont typeface="Arial"/>
              <a:buChar char="•"/>
            </a:pPr>
            <a:r>
              <a:rPr lang="ru-RU" sz="2000" b="1" dirty="0"/>
              <a:t>Что включает</a:t>
            </a:r>
            <a:r>
              <a:rPr lang="ru-RU" sz="2000" dirty="0"/>
              <a:t>: Расчетная прибыль учитывает предполагаемые доходы и расходы организации.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Отличия от балансовой</a:t>
            </a:r>
            <a:r>
              <a:rPr lang="ru-RU" sz="2000" dirty="0"/>
              <a:t>: Балансовая прибыль отражает фактически полученные доходы и понесенные расходы за отчетный период.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Проектная прибыль (плановые накопления)</a:t>
            </a:r>
          </a:p>
          <a:p>
            <a:pPr>
              <a:buFont typeface="Arial"/>
              <a:buChar char="•"/>
            </a:pPr>
            <a:r>
              <a:rPr lang="ru-RU" sz="2000" dirty="0"/>
              <a:t>Проектная прибыль определяется как разница между доходами и расходами, предусмотренными проектом.</a:t>
            </a:r>
          </a:p>
          <a:p>
            <a:pPr>
              <a:buFont typeface="Arial"/>
              <a:buChar char="•"/>
            </a:pPr>
            <a:r>
              <a:rPr lang="ru-RU" sz="2000" dirty="0"/>
              <a:t>Используется для оценки экономической целесообразности реализации инвестиционного проекта.</a:t>
            </a:r>
          </a:p>
          <a:p>
            <a:pPr>
              <a:buFont typeface="Arial"/>
              <a:buChar char="•"/>
            </a:pPr>
            <a:r>
              <a:rPr lang="ru-RU" sz="2000" dirty="0"/>
              <a:t>Рассчитывается на стадии проектирования и служит основой для определения будущей эффективности проекта.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509396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2530" y="170317"/>
            <a:ext cx="11671538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Плановая прибыль.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Процесс планирования</a:t>
            </a:r>
            <a:r>
              <a:rPr lang="ru-RU" sz="2000" dirty="0"/>
              <a:t>: систематическое определение ожидаемой величины прибыли на предстоящий период.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Методы расчета</a:t>
            </a:r>
            <a:r>
              <a:rPr lang="ru-RU" sz="2000" dirty="0"/>
              <a:t>: нормативный метод, метод прямого счета, аналитический метод.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Фактическая прибыль</a:t>
            </a:r>
          </a:p>
          <a:p>
            <a:pPr>
              <a:buFont typeface="Arial"/>
              <a:buChar char="•"/>
            </a:pPr>
            <a:r>
              <a:rPr lang="ru-RU" sz="2000" dirty="0"/>
              <a:t>Формирование фактической прибыли осуществляется путем сопоставления реальных доходов и расходов организации.</a:t>
            </a:r>
          </a:p>
          <a:p>
            <a:pPr>
              <a:buFont typeface="Arial"/>
              <a:buChar char="•"/>
            </a:pPr>
            <a:r>
              <a:rPr lang="ru-RU" sz="2000" dirty="0"/>
              <a:t>Отклонения от запланированных значений могут быть вызваны изменением рыночных условий, ошибками в прогнозировании или внешними факторами.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Распределение прибыли</a:t>
            </a:r>
          </a:p>
          <a:p>
            <a:pPr>
              <a:buFont typeface="Arial"/>
              <a:buChar char="•"/>
            </a:pPr>
            <a:r>
              <a:rPr lang="ru-RU" sz="2000" dirty="0"/>
              <a:t>Формирование резервного фонда составляет около 10% чистой прибыли.</a:t>
            </a:r>
          </a:p>
          <a:p>
            <a:pPr>
              <a:buFont typeface="Arial"/>
              <a:buChar char="•"/>
            </a:pPr>
            <a:r>
              <a:rPr lang="ru-RU" sz="2000" dirty="0"/>
              <a:t>Выплата дивидендов акционерам может достигать 30%-50% от полученной прибыли.</a:t>
            </a:r>
          </a:p>
          <a:p>
            <a:pPr>
              <a:buFont typeface="Arial"/>
              <a:buChar char="•"/>
            </a:pPr>
            <a:r>
              <a:rPr lang="ru-RU" sz="2000" dirty="0"/>
              <a:t>Инвестиции в развитие бизнеса составляют примерно 20%-30%.</a:t>
            </a:r>
          </a:p>
          <a:p>
            <a:pPr>
              <a:buFont typeface="Arial"/>
              <a:buChar char="•"/>
            </a:pPr>
            <a:r>
              <a:rPr lang="ru-RU" sz="2000" dirty="0"/>
              <a:t>Социальные программы и благотворительность занимают до 5%.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Прибыль как ключевой показатель успеха бизнеса</a:t>
            </a:r>
          </a:p>
          <a:p>
            <a:r>
              <a:rPr lang="ru-RU" sz="2000" dirty="0"/>
              <a:t>Показатели рентабельности позволяют оценить эффективность деятельности организации. Рентабельность активов демонстрирует доходность капитала. Коэффициент покрытия процентов показывает способность погашать долговые обязательства.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403319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8919" y="188372"/>
            <a:ext cx="1178368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Анализ динамики прибыли.</a:t>
            </a:r>
          </a:p>
          <a:p>
            <a:pPr>
              <a:buFont typeface="Arial"/>
              <a:buChar char="•"/>
            </a:pPr>
            <a:r>
              <a:rPr lang="ru-RU" sz="2000" dirty="0"/>
              <a:t>Применяется горизонтальный анализ отчетности для выявления тенденций роста или снижения.</a:t>
            </a:r>
          </a:p>
          <a:p>
            <a:pPr>
              <a:buFont typeface="Arial"/>
              <a:buChar char="•"/>
            </a:pPr>
            <a:r>
              <a:rPr lang="ru-RU" sz="2000" dirty="0"/>
              <a:t>Используется вертикальный анализ структуры доходов и расходов.</a:t>
            </a:r>
          </a:p>
          <a:p>
            <a:pPr>
              <a:buFont typeface="Arial"/>
              <a:buChar char="•"/>
            </a:pPr>
            <a:r>
              <a:rPr lang="ru-RU" sz="2000" dirty="0"/>
              <a:t>Пример: рост выручки на 15%, снижение себестоимости продукции на 8%. Это привело к увеличению чистой прибыли на 20%.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Прибыль — двигатель бизнеса</a:t>
            </a:r>
          </a:p>
          <a:p>
            <a:pPr>
              <a:buFont typeface="Arial"/>
              <a:buChar char="•"/>
            </a:pPr>
            <a:r>
              <a:rPr lang="ru-RU" sz="2000" dirty="0"/>
              <a:t>Различные виды прибыли отражают финансовое состояние организации.</a:t>
            </a:r>
          </a:p>
          <a:p>
            <a:pPr>
              <a:buFont typeface="Arial"/>
              <a:buChar char="•"/>
            </a:pPr>
            <a:r>
              <a:rPr lang="ru-RU" sz="2000" dirty="0"/>
              <a:t>Регулярный анализ помогает выявлять слабые места и повышать эффективность.</a:t>
            </a:r>
          </a:p>
          <a:p>
            <a:endParaRPr lang="ru-RU" sz="2000" dirty="0"/>
          </a:p>
          <a:p>
            <a:r>
              <a:rPr lang="ru-RU" sz="2000" dirty="0"/>
              <a:t>Рентабельность — ключевой экономический показатель, отражающий эффективность ведения бизнеса и способность приносить прибыль. Она рассчитывается путем деления чистой прибыли на затраты, выраженные в процентах. Высокий уровень рентабельности свидетельствует о грамотном управлении ресурсами и успешной стратегии развития.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Виды рентабельности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Общая рентабельность активов</a:t>
            </a:r>
            <a:r>
              <a:rPr lang="ru-RU" sz="2000" dirty="0"/>
              <a:t>: показывает отдачу от всего имущества организации.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Рентабельность собственного капитала</a:t>
            </a:r>
            <a:r>
              <a:rPr lang="ru-RU" sz="2000" dirty="0"/>
              <a:t>: характеризует эффективность использования собственных средств акционеров.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Рентабельность продаж</a:t>
            </a:r>
            <a:r>
              <a:rPr lang="ru-RU" sz="2000" dirty="0"/>
              <a:t>: определяется отношением чистой прибыли к объему продаж.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Рентабельность инвестиций</a:t>
            </a:r>
            <a:r>
              <a:rPr lang="ru-RU" sz="2000" dirty="0"/>
              <a:t>: оценивает возврат вложенных средств.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990566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7419" y="170317"/>
            <a:ext cx="1174917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Факторы влияющие на рентабельность.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Объем производства и реализации</a:t>
            </a:r>
            <a:r>
              <a:rPr lang="ru-RU" sz="2000" dirty="0"/>
              <a:t>: Увеличение объемов приводит к снижению удельных издержек.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Себестоимость продукции</a:t>
            </a:r>
            <a:r>
              <a:rPr lang="ru-RU" sz="2000" dirty="0"/>
              <a:t>: Оптимизация производственных процессов снижает затраты.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Цены на продукцию</a:t>
            </a:r>
            <a:r>
              <a:rPr lang="ru-RU" sz="2000" dirty="0"/>
              <a:t>: Повышение цен увеличивает маржу, однако может снизить спрос.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Налоговая нагрузка</a:t>
            </a:r>
            <a:r>
              <a:rPr lang="ru-RU" sz="2000" dirty="0"/>
              <a:t>: Высокий налог уменьшает чистую прибыль.</a:t>
            </a:r>
          </a:p>
          <a:p>
            <a:r>
              <a:rPr lang="ru-RU" sz="2000" b="1" dirty="0"/>
              <a:t>Методы расчета рентабельности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Метод прямого счета</a:t>
            </a:r>
            <a:r>
              <a:rPr lang="ru-RU" sz="2000" dirty="0"/>
              <a:t>: вычисляет рентабельность делением чистой прибыли на затраты.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Нормативный метод</a:t>
            </a:r>
            <a:r>
              <a:rPr lang="ru-RU" sz="2000" dirty="0"/>
              <a:t>: использует нормативы рентабельности для различных отраслей.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Аналитический метод</a:t>
            </a:r>
            <a:r>
              <a:rPr lang="ru-RU" sz="2000" dirty="0"/>
              <a:t>: анализирует влияние факторов на рентабельность.</a:t>
            </a:r>
          </a:p>
          <a:p>
            <a:endParaRPr lang="ru-RU" sz="2000" b="1" dirty="0"/>
          </a:p>
          <a:p>
            <a:r>
              <a:rPr lang="ru-RU" sz="2000" b="1" dirty="0"/>
              <a:t>Плановая и фактическая рентабельность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Плановая рентабельность</a:t>
            </a:r>
            <a:r>
              <a:rPr lang="ru-RU" sz="2000" dirty="0"/>
              <a:t>: Прогнозируемый показатель, рассчитываемый на этапе планирования и бюджетирования.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Фактическая рентабельность</a:t>
            </a:r>
            <a:r>
              <a:rPr lang="ru-RU" sz="2000" dirty="0"/>
              <a:t>: Реально достигнутый показатель, отражающий эффективность хозяйственной деятельности организации.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93743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5915" y="171119"/>
            <a:ext cx="1176968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Рентабельность продукции.</a:t>
            </a:r>
          </a:p>
          <a:p>
            <a:pPr>
              <a:buFont typeface="Arial"/>
              <a:buChar char="•"/>
            </a:pPr>
            <a:r>
              <a:rPr lang="ru-RU" sz="2000" dirty="0"/>
              <a:t>Отдельные виды продукции анализируются для выявления наиболее прибыльных позиций.</a:t>
            </a:r>
          </a:p>
          <a:p>
            <a:pPr>
              <a:buFont typeface="Arial"/>
              <a:buChar char="•"/>
            </a:pPr>
            <a:r>
              <a:rPr lang="ru-RU" sz="2000" dirty="0"/>
              <a:t>Проводится оценка конкурентоспособности товаров на рынке.</a:t>
            </a:r>
          </a:p>
          <a:p>
            <a:pPr>
              <a:buFont typeface="Arial"/>
              <a:buChar char="•"/>
            </a:pPr>
            <a:r>
              <a:rPr lang="ru-RU" sz="2000" dirty="0"/>
              <a:t>Помогает определить направления оптимизации производственной программы.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Рентабельность реализованной продукции</a:t>
            </a:r>
          </a:p>
          <a:p>
            <a:pPr>
              <a:buFont typeface="Arial"/>
              <a:buChar char="•"/>
            </a:pPr>
            <a:r>
              <a:rPr lang="ru-RU" sz="2000" dirty="0"/>
              <a:t>Определение уровня доходности проданной продукции позволяет оценить эффективность продаж.</a:t>
            </a:r>
          </a:p>
          <a:p>
            <a:pPr>
              <a:buFont typeface="Arial"/>
              <a:buChar char="•"/>
            </a:pPr>
            <a:r>
              <a:rPr lang="ru-RU" sz="2000" dirty="0"/>
              <a:t>Выявляет направления сбыта с низкой эффективностью, требующие оптимизации.</a:t>
            </a:r>
          </a:p>
          <a:p>
            <a:pPr>
              <a:buFont typeface="Arial"/>
              <a:buChar char="•"/>
            </a:pPr>
            <a:r>
              <a:rPr lang="ru-RU" sz="2000" dirty="0"/>
              <a:t>Помогает выявить наиболее прибыльные товары и оптимизировать ассортимент.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Рентабельность самоокупаемости предприятия</a:t>
            </a:r>
          </a:p>
          <a:p>
            <a:pPr>
              <a:buFont typeface="Arial"/>
              <a:buChar char="•"/>
            </a:pPr>
            <a:r>
              <a:rPr lang="ru-RU" sz="2000" b="1" dirty="0"/>
              <a:t>Уровень покрытия расходов выручкой</a:t>
            </a:r>
            <a:r>
              <a:rPr lang="ru-RU" sz="2000" dirty="0"/>
              <a:t>: Соотношение доходов и издержек определяет способность предприятия покрывать свои затраты.</a:t>
            </a:r>
          </a:p>
          <a:p>
            <a:pPr>
              <a:buFont typeface="Arial"/>
              <a:buChar char="•"/>
            </a:pPr>
            <a:r>
              <a:rPr lang="ru-RU" sz="2000" b="1" dirty="0">
                <a:solidFill>
                  <a:srgbClr val="7030A0"/>
                </a:solidFill>
              </a:rPr>
              <a:t>Критерий финансовой устойчивости</a:t>
            </a:r>
            <a:r>
              <a:rPr lang="ru-RU" sz="2000" dirty="0">
                <a:solidFill>
                  <a:srgbClr val="7030A0"/>
                </a:solidFill>
              </a:rPr>
              <a:t>: </a:t>
            </a:r>
            <a:r>
              <a:rPr lang="ru-RU" sz="2000" dirty="0"/>
              <a:t>Высокая рентабельность самоокупаемости свидетельствует о стабильном финансовом положении и способности выдерживать экономические колебания.</a:t>
            </a:r>
          </a:p>
          <a:p>
            <a:endParaRPr lang="ru-RU" sz="2000" dirty="0"/>
          </a:p>
          <a:p>
            <a:r>
              <a:rPr lang="ru-RU" sz="2000" dirty="0"/>
              <a:t>Рентабельность объективно отражает экономическую эффективность использования ресурсов.</a:t>
            </a:r>
          </a:p>
          <a:p>
            <a:pPr>
              <a:buFont typeface="Arial"/>
              <a:buChar char="•"/>
            </a:pPr>
            <a:r>
              <a:rPr lang="ru-RU" sz="2000" dirty="0"/>
              <a:t>Регулярный анализ показателей рентабельности необходим для выявления резервов роста.</a:t>
            </a:r>
          </a:p>
          <a:p>
            <a:pPr>
              <a:buFont typeface="Arial"/>
              <a:buChar char="•"/>
            </a:pPr>
            <a:r>
              <a:rPr lang="ru-RU" sz="2000" dirty="0"/>
              <a:t>Грамотное управление рентабельностью обеспечивает стабильный рост прибыли и устойчивость бизнеса.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158491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170317"/>
            <a:ext cx="1175243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Определение оборачиваемости.</a:t>
            </a:r>
          </a:p>
          <a:p>
            <a:r>
              <a:rPr lang="ru-RU" sz="2000" dirty="0"/>
              <a:t>Оборачиваемость запасов отражает скорость превращения сырья и материалов в готовую продукцию и денежные средства. Высокий показатель свидетельствует о рациональном управлении ресурсами, сокращении издержек хранения и повышении прибыльности.</a:t>
            </a:r>
          </a:p>
          <a:p>
            <a:r>
              <a:rPr lang="ru-RU" sz="2000" b="1" dirty="0"/>
              <a:t>Коэффициент оборачиваемости материальных запасов</a:t>
            </a:r>
          </a:p>
          <a:p>
            <a:pPr>
              <a:buFont typeface="Arial"/>
              <a:buChar char="•"/>
            </a:pPr>
            <a:r>
              <a:rPr lang="ru-RU" sz="2000" b="1" dirty="0"/>
              <a:t>Расчет</a:t>
            </a:r>
            <a:r>
              <a:rPr lang="ru-RU" sz="2000" dirty="0"/>
              <a:t>: отношение себестоимости проданных товаров к средней стоимости запасов.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Интерпретация</a:t>
            </a:r>
            <a:r>
              <a:rPr lang="ru-RU" sz="2000" dirty="0"/>
              <a:t>: высокий показатель свидетельствует о быстрой реализации продукции, низкий — о затоваривании склада.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Пример</a:t>
            </a:r>
            <a:r>
              <a:rPr lang="ru-RU" sz="2000" dirty="0"/>
              <a:t>: компания А имеет запасы $1 млн, себестоимость реализованной продукции $5 млн, коэффициент = 5 раз.</a:t>
            </a:r>
          </a:p>
          <a:p>
            <a:r>
              <a:rPr lang="ru-RU" sz="2000" b="1" dirty="0"/>
              <a:t>Факторы, влияющие на коэффициент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Внутренние факторы</a:t>
            </a:r>
            <a:r>
              <a:rPr lang="ru-RU" sz="2000" dirty="0"/>
              <a:t>: Эффективность логистических процессов, качество планирования закупок, уровень автоматизации складского учета.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Внешние рыночные условия</a:t>
            </a:r>
            <a:r>
              <a:rPr lang="ru-RU" sz="2000" dirty="0"/>
              <a:t>: Колебания спроса, изменения цен поставщиков, сезонность потребления товаров.</a:t>
            </a:r>
          </a:p>
          <a:p>
            <a:r>
              <a:rPr lang="ru-RU" sz="2000" b="1" dirty="0"/>
              <a:t>Оптимизация уровня запасов</a:t>
            </a:r>
          </a:p>
          <a:p>
            <a:pPr>
              <a:buFont typeface="Arial"/>
              <a:buChar char="•"/>
            </a:pPr>
            <a:r>
              <a:rPr lang="ru-RU" sz="2000" dirty="0"/>
              <a:t>ABC-анализ позволяет разделить запасы на группы по важности и частоте потребления.</a:t>
            </a:r>
          </a:p>
          <a:p>
            <a:pPr>
              <a:buFont typeface="Arial"/>
              <a:buChar char="•"/>
            </a:pPr>
            <a:r>
              <a:rPr lang="ru-RU" sz="2000" dirty="0"/>
              <a:t>JIT-система («точно вовремя») минимизирует складские расходы, обеспечивая поставки материалов непосредственно перед использованием.</a:t>
            </a:r>
          </a:p>
          <a:p>
            <a:pPr>
              <a:buFont typeface="Arial"/>
              <a:buChar char="•"/>
            </a:pPr>
            <a:r>
              <a:rPr lang="ru-RU" sz="2000" dirty="0"/>
              <a:t>Управление спросом помогает предсказывать объемы закупок, снижая риск излишков и дефицита.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692734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206925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70073" y="171119"/>
            <a:ext cx="11421373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Анализ эффективности использования ресурсов.</a:t>
            </a:r>
          </a:p>
          <a:p>
            <a:pPr>
              <a:buFont typeface="Arial"/>
              <a:buChar char="•"/>
            </a:pPr>
            <a:r>
              <a:rPr lang="ru-RU" sz="2000" dirty="0"/>
              <a:t>Рентабельность активов отражает прибыль на единицу вложенных средств.</a:t>
            </a:r>
          </a:p>
          <a:p>
            <a:pPr>
              <a:buFont typeface="Arial"/>
              <a:buChar char="•"/>
            </a:pPr>
            <a:r>
              <a:rPr lang="ru-RU" sz="2000" dirty="0"/>
              <a:t>Период оборота денежных средств показывает скорость преобразования активов в денежные средства.</a:t>
            </a:r>
          </a:p>
          <a:p>
            <a:pPr>
              <a:buFont typeface="Arial"/>
              <a:buChar char="•"/>
            </a:pPr>
            <a:r>
              <a:rPr lang="ru-RU" sz="2000" dirty="0"/>
              <a:t>ROI (</a:t>
            </a:r>
            <a:r>
              <a:rPr lang="ru-RU" sz="2000" dirty="0" err="1"/>
              <a:t>Return</a:t>
            </a:r>
            <a:r>
              <a:rPr lang="ru-RU" sz="2000" dirty="0"/>
              <a:t> </a:t>
            </a:r>
            <a:r>
              <a:rPr lang="ru-RU" sz="2000" dirty="0" err="1"/>
              <a:t>on</a:t>
            </a:r>
            <a:r>
              <a:rPr lang="ru-RU" sz="2000" dirty="0"/>
              <a:t> </a:t>
            </a:r>
            <a:r>
              <a:rPr lang="ru-RU" sz="2000" dirty="0" err="1"/>
              <a:t>Investment</a:t>
            </a:r>
            <a:r>
              <a:rPr lang="ru-RU" sz="2000" dirty="0"/>
              <a:t>) позволяет оценить доходность инвестиций.</a:t>
            </a:r>
          </a:p>
          <a:p>
            <a:r>
              <a:rPr lang="ru-RU" sz="2000" b="1" dirty="0"/>
              <a:t>Коэффициент оборачиваемости текущих активов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Определение</a:t>
            </a:r>
            <a:r>
              <a:rPr lang="ru-RU" sz="2000" dirty="0"/>
              <a:t>: Отражает скорость преобразования текущих активов в денежные средства.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Методика расчета</a:t>
            </a:r>
            <a:r>
              <a:rPr lang="ru-RU" sz="2000" dirty="0"/>
              <a:t>: Рассчитывается как отношение выручки к средней величине текущих активов.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Анализ динамики</a:t>
            </a:r>
            <a:r>
              <a:rPr lang="ru-RU" sz="2000" dirty="0"/>
              <a:t>: Позволяет оценить изменения эффективности использования активов.</a:t>
            </a:r>
          </a:p>
          <a:p>
            <a:r>
              <a:rPr lang="ru-RU" sz="2000" b="1" dirty="0"/>
              <a:t>Связь между ликвидностью и оборачиваемостью</a:t>
            </a:r>
          </a:p>
          <a:p>
            <a:pPr>
              <a:buFont typeface="Arial"/>
              <a:buChar char="•"/>
            </a:pPr>
            <a:r>
              <a:rPr lang="ru-RU" sz="2000" dirty="0"/>
              <a:t>Высокая оборачиваемость запасов увеличивает скорость превращения активов в денежные средства, улучшая краткосрочную платежеспособность.</a:t>
            </a:r>
          </a:p>
          <a:p>
            <a:pPr>
              <a:buFont typeface="Arial"/>
              <a:buChar char="•"/>
            </a:pPr>
            <a:r>
              <a:rPr lang="ru-RU" sz="2000" dirty="0"/>
              <a:t>Применение инструментов ускоренной оплаты дебиторской задолженности повышает доступность денежных средств и снижает риски кассовых разрывов.</a:t>
            </a:r>
          </a:p>
          <a:p>
            <a:pPr>
              <a:buFont typeface="Arial"/>
              <a:buChar char="•"/>
            </a:pPr>
            <a:r>
              <a:rPr lang="ru-RU" sz="2000" dirty="0"/>
              <a:t>Оптимизация закупок сырья позволяет снизить объем запасов, высвобождая капитал для финансирования операционного цикла.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565563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6430" y="170317"/>
            <a:ext cx="1138686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Коэффициент оборачиваемости основных средств.</a:t>
            </a:r>
          </a:p>
          <a:p>
            <a:pPr>
              <a:buFont typeface="Arial"/>
              <a:buChar char="•"/>
            </a:pPr>
            <a:r>
              <a:rPr lang="ru-RU" sz="2400" dirty="0"/>
              <a:t>Рассчитывается как отношение выручки к среднегодовой стоимости основных средств.</a:t>
            </a:r>
          </a:p>
          <a:p>
            <a:pPr>
              <a:buFont typeface="Arial"/>
              <a:buChar char="•"/>
            </a:pPr>
            <a:r>
              <a:rPr lang="ru-RU" sz="2400" dirty="0"/>
              <a:t>Характеризует интенсивность использования оборудования и зданий компанией.</a:t>
            </a:r>
          </a:p>
          <a:p>
            <a:pPr>
              <a:buFont typeface="Arial"/>
              <a:buChar char="•"/>
            </a:pPr>
            <a:r>
              <a:rPr lang="ru-RU" sz="2400" dirty="0"/>
              <a:t>Высокий показатель свидетельствует о высокой эффективности использования активов.</a:t>
            </a:r>
          </a:p>
          <a:p>
            <a:r>
              <a:rPr lang="ru-RU" sz="2400" b="1" dirty="0"/>
              <a:t>Оценка производительности капитала</a:t>
            </a:r>
          </a:p>
          <a:p>
            <a:pPr>
              <a:buFont typeface="Arial"/>
              <a:buChar char="•"/>
            </a:pPr>
            <a:r>
              <a:rPr lang="ru-RU" sz="2400" dirty="0"/>
              <a:t>Фондоотдача отражает доходность инвестиций в основные средства.</a:t>
            </a:r>
          </a:p>
          <a:p>
            <a:pPr>
              <a:buFont typeface="Arial"/>
              <a:buChar char="•"/>
            </a:pPr>
            <a:r>
              <a:rPr lang="ru-RU" sz="2400" dirty="0"/>
              <a:t>Прогнозирует экономическую выгоду от использования активов.</a:t>
            </a:r>
          </a:p>
          <a:p>
            <a:pPr>
              <a:buFont typeface="Arial"/>
              <a:buChar char="•"/>
            </a:pPr>
            <a:r>
              <a:rPr lang="ru-RU" sz="2400" dirty="0"/>
              <a:t>Повышение фондоотдачи улучшает финансовые результаты.</a:t>
            </a:r>
          </a:p>
          <a:p>
            <a:endParaRPr lang="ru-RU" sz="2400" dirty="0"/>
          </a:p>
          <a:p>
            <a:r>
              <a:rPr lang="ru-RU" sz="2400" dirty="0"/>
              <a:t>Контроль оборачиваемости повышает финансовую устойчивость организации.</a:t>
            </a:r>
          </a:p>
          <a:p>
            <a:pPr>
              <a:buFont typeface="Arial"/>
              <a:buChar char="•"/>
            </a:pPr>
            <a:r>
              <a:rPr lang="ru-RU" sz="2400" dirty="0"/>
              <a:t>Оптимизация запасов снижает издержки и улучшает ликвидность.</a:t>
            </a:r>
          </a:p>
          <a:p>
            <a:pPr>
              <a:buFont typeface="Arial"/>
              <a:buChar char="•"/>
            </a:pPr>
            <a:r>
              <a:rPr lang="ru-RU" sz="2400" dirty="0"/>
              <a:t>Регулярный анализ помогает выявлять неэффективное использование ресурсов.</a:t>
            </a:r>
          </a:p>
          <a:p>
            <a:pPr>
              <a:buFont typeface="Arial"/>
              <a:buChar char="•"/>
            </a:pPr>
            <a:r>
              <a:rPr lang="ru-RU" sz="2400" dirty="0"/>
              <a:t>Применение современных технологий автоматизации способствует повышению точности расчетов.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993674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1280" y="188372"/>
            <a:ext cx="1182144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Коэффициент отношения продаж к общим активам.</a:t>
            </a:r>
          </a:p>
          <a:p>
            <a:r>
              <a:rPr lang="ru-RU" sz="2000" dirty="0"/>
              <a:t>Коэффициент отражает способность компании превращать активы в продажи. Рассчитывается как отношение выручки к общей сумме активов. Высокий показатель свидетельствует о рациональном использовании ресурсов.</a:t>
            </a:r>
          </a:p>
          <a:p>
            <a:r>
              <a:rPr lang="ru-RU" sz="2000" b="1" dirty="0"/>
              <a:t>Практическое значение коэффициента</a:t>
            </a:r>
          </a:p>
          <a:p>
            <a:r>
              <a:rPr lang="ru-RU" sz="2000" dirty="0"/>
              <a:t>Коэффициент отношения продаж к общим активам позволяет оценить эффективность использования ресурсов компании. Он помогает определить, насколько эффективно активы конвертируются в продажи. Высокий коэффициент свидетельствует о рациональном управлении ресурсами, низкое значение может указывать на неэффективное использование активов или проблемы с ликвидностью.</a:t>
            </a:r>
          </a:p>
          <a:p>
            <a:r>
              <a:rPr lang="ru-RU" sz="2000" b="1" dirty="0"/>
              <a:t>Соотношение дебиторской и кредиторской задолженностей</a:t>
            </a:r>
          </a:p>
          <a:p>
            <a:pPr>
              <a:buFont typeface="Arial"/>
              <a:buChar char="•"/>
            </a:pPr>
            <a:r>
              <a:rPr lang="ru-RU" sz="2000" dirty="0"/>
              <a:t>Дебиторская задолженность — средства, причитающиеся предприятию.</a:t>
            </a:r>
          </a:p>
          <a:p>
            <a:pPr>
              <a:buFont typeface="Arial"/>
              <a:buChar char="•"/>
            </a:pPr>
            <a:r>
              <a:rPr lang="ru-RU" sz="2000" dirty="0"/>
              <a:t>Кредиторская задолженность — обязательства предприятия перед кредиторами.</a:t>
            </a:r>
          </a:p>
          <a:p>
            <a:pPr>
              <a:buFont typeface="Arial"/>
              <a:buChar char="•"/>
            </a:pPr>
            <a:r>
              <a:rPr lang="ru-RU" sz="2000" dirty="0"/>
              <a:t>Важно контролировать баланс между ними.</a:t>
            </a:r>
          </a:p>
          <a:p>
            <a:r>
              <a:rPr lang="ru-RU" sz="2000" b="1" dirty="0"/>
              <a:t>Анализ соотношения задолженностей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Интерпретация результата</a:t>
            </a:r>
            <a:r>
              <a:rPr lang="ru-RU" sz="2000" dirty="0"/>
              <a:t>: Позволяет оценить способность компании своевременно погашать свои обязательства.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Факторы влияния</a:t>
            </a:r>
            <a:r>
              <a:rPr lang="ru-RU" sz="2000" dirty="0"/>
              <a:t>: Политика кредитования клиентов, сроки оплаты поставщиков, качество управления рисками.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Нормативные показатели</a:t>
            </a:r>
            <a:r>
              <a:rPr lang="ru-RU" sz="2000" dirty="0"/>
              <a:t>: Рекомендуемое соотношение составляет около 1:1, отклонения могут указывать на проблемы ликвидности.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86279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526583-0EFC-4357-BF80-9A59D241C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" y="1231314"/>
            <a:ext cx="12214863" cy="50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6653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1280" y="170317"/>
            <a:ext cx="11783683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Средний период получения дебиторской задолженности.</a:t>
            </a:r>
          </a:p>
          <a:p>
            <a:r>
              <a:rPr lang="ru-RU" sz="2000" dirty="0"/>
              <a:t>Показатель отражает среднее количество дней, необходимых предприятию для взыскания дебиторской задолженности. Рассчитывается как отношение средней суммы дебиторской задолженности к среднедневному объему выручки. Удлинение периода может быть вызвано неэффективностью кредитной политики, низким уровнем контроля над задолженностью или ухудшением экономической ситуации.</a:t>
            </a:r>
          </a:p>
          <a:p>
            <a:r>
              <a:rPr lang="ru-RU" sz="2000" b="1" dirty="0"/>
              <a:t>Факторы влияющие на продолжительность получения дебиторской задолженности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Кредитная политика</a:t>
            </a:r>
            <a:r>
              <a:rPr lang="ru-RU" sz="2000" dirty="0"/>
              <a:t>: условия предоставления кредитов клиентам влияют на сроки возврата средств.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Качество управления долгами</a:t>
            </a:r>
            <a:r>
              <a:rPr lang="ru-RU" sz="2000" dirty="0"/>
              <a:t>: эффективные методы взыскания сокращают длительность ожидания платежей.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Экономическая ситуация</a:t>
            </a:r>
            <a:r>
              <a:rPr lang="ru-RU" sz="2000" dirty="0"/>
              <a:t>: нестабильность экономики может привести к увеличению сроков оплаты.</a:t>
            </a:r>
          </a:p>
          <a:p>
            <a:r>
              <a:rPr lang="ru-RU" sz="2000" b="1" dirty="0"/>
              <a:t>Оптимальное управление финансовыми показателями</a:t>
            </a:r>
          </a:p>
          <a:p>
            <a:r>
              <a:rPr lang="ru-RU" sz="2000" dirty="0"/>
              <a:t>Регулярный анализ финансовых коэффициентов позволяет своевременно выявлять слабые места и улучшать финансовую устойчивость компании. Использование современных информационных систем повышает точность расчетов и скорость обработки данных. Обучение сотрудников финансовой грамотности способствует эффективному управлению ресурсами.</a:t>
            </a:r>
          </a:p>
          <a:p>
            <a:endParaRPr lang="ru-RU" sz="2000" dirty="0"/>
          </a:p>
          <a:p>
            <a:r>
              <a:rPr lang="ru-RU" sz="2000" dirty="0"/>
              <a:t>Основные финансовые показатели являются важными инструментами оценки бизнеса. Эффективное управление коэффициентами способствует улучшению финансового положения компаний. Регулярное проведение анализа и оптимизация показателей помогают поддерживать финансовую устойчивость.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832529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1538" y="196998"/>
            <a:ext cx="11188461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/>
                <a:ea typeface="Times New Roman"/>
              </a:rPr>
              <a:t>Вопросы к теме № 13. </a:t>
            </a:r>
          </a:p>
          <a:p>
            <a:pPr marL="742950" lvl="1" indent="-285750">
              <a:buFont typeface="Arial"/>
              <a:buChar char="•"/>
            </a:pPr>
            <a:r>
              <a:rPr lang="ru-RU" sz="2400" dirty="0">
                <a:latin typeface="-apple-system"/>
              </a:rPr>
              <a:t>1.Что такое балансовая прибыль и как она формируется?</a:t>
            </a:r>
          </a:p>
          <a:p>
            <a:pPr marL="742950" lvl="1" indent="-285750">
              <a:buFont typeface="Arial"/>
              <a:buChar char="•"/>
            </a:pPr>
            <a:r>
              <a:rPr lang="ru-RU" sz="2400" dirty="0">
                <a:latin typeface="-apple-system"/>
              </a:rPr>
              <a:t>2.Какие факторы влияют на величину балансовой прибыли?</a:t>
            </a:r>
          </a:p>
          <a:p>
            <a:pPr marL="742950" lvl="1" indent="-285750">
              <a:buFont typeface="Arial"/>
              <a:buChar char="•"/>
            </a:pPr>
            <a:r>
              <a:rPr lang="ru-RU" sz="2400" dirty="0">
                <a:latin typeface="-apple-system"/>
              </a:rPr>
              <a:t>3.В чём отличие валовой прибыли от балансовой?</a:t>
            </a:r>
          </a:p>
          <a:p>
            <a:pPr marL="742950" lvl="1" indent="-285750">
              <a:buFont typeface="Arial"/>
              <a:buChar char="•"/>
            </a:pPr>
            <a:r>
              <a:rPr lang="ru-RU" sz="2400" dirty="0">
                <a:latin typeface="-apple-system"/>
              </a:rPr>
              <a:t>4.Какие элементы входят в состав валовой прибыли?</a:t>
            </a:r>
          </a:p>
          <a:p>
            <a:pPr marL="742950" lvl="1" indent="-285750">
              <a:buFont typeface="Arial"/>
              <a:buChar char="•"/>
            </a:pPr>
            <a:r>
              <a:rPr lang="ru-RU" sz="2400" dirty="0">
                <a:latin typeface="-apple-system"/>
              </a:rPr>
              <a:t>5.Как валовая прибыль влияет на общую эффективность предприятия?</a:t>
            </a:r>
          </a:p>
          <a:p>
            <a:pPr marL="742950" lvl="1" indent="-285750">
              <a:buFont typeface="Arial"/>
              <a:buChar char="•"/>
            </a:pPr>
            <a:r>
              <a:rPr lang="ru-RU" sz="2400" dirty="0">
                <a:latin typeface="-apple-system"/>
              </a:rPr>
              <a:t>6.Что такое расчётная прибыль и как она определяется?</a:t>
            </a:r>
          </a:p>
          <a:p>
            <a:pPr marL="742950" lvl="1" indent="-285750">
              <a:buFont typeface="Arial"/>
              <a:buChar char="•"/>
            </a:pPr>
            <a:r>
              <a:rPr lang="ru-RU" sz="2400" dirty="0">
                <a:latin typeface="-apple-system"/>
              </a:rPr>
              <a:t>7.Как формируется плановая прибыль предприятия?</a:t>
            </a:r>
          </a:p>
          <a:p>
            <a:pPr marL="742950" lvl="1" indent="-285750">
              <a:buFont typeface="Arial"/>
              <a:buChar char="•"/>
            </a:pPr>
            <a:r>
              <a:rPr lang="ru-RU" sz="2400" dirty="0">
                <a:latin typeface="-apple-system"/>
              </a:rPr>
              <a:t>8Какие факторы влияют на отклонение фактической прибыли от плановой?</a:t>
            </a:r>
          </a:p>
          <a:p>
            <a:pPr marL="742950" lvl="1" indent="-285750">
              <a:buFont typeface="Arial"/>
              <a:buChar char="•"/>
            </a:pPr>
            <a:r>
              <a:rPr lang="ru-RU" sz="2400" dirty="0">
                <a:latin typeface="-apple-system"/>
              </a:rPr>
              <a:t>9..Как проводится анализ отклонений фактической прибыли от плановой?</a:t>
            </a:r>
          </a:p>
          <a:p>
            <a:pPr marL="742950" lvl="1" indent="-285750">
              <a:buFont typeface="Arial"/>
              <a:buChar char="•"/>
            </a:pPr>
            <a:r>
              <a:rPr lang="ru-RU" sz="2400" dirty="0">
                <a:latin typeface="-apple-system"/>
              </a:rPr>
              <a:t>10.Какие основные направления распределения прибыли существуют?</a:t>
            </a:r>
          </a:p>
          <a:p>
            <a:pPr marL="742950" lvl="1" indent="-285750">
              <a:buFont typeface="Arial"/>
              <a:buChar char="•"/>
            </a:pPr>
            <a:r>
              <a:rPr lang="ru-RU" sz="2400" dirty="0">
                <a:latin typeface="-apple-system"/>
              </a:rPr>
              <a:t>11.Как распределяется прибыль между собственниками и предприятием?</a:t>
            </a:r>
          </a:p>
          <a:p>
            <a:pPr marL="742950" lvl="1" indent="-285750">
              <a:buFont typeface="Arial"/>
              <a:buChar char="•"/>
            </a:pPr>
            <a:r>
              <a:rPr lang="ru-RU" sz="2400" dirty="0">
                <a:latin typeface="-apple-system"/>
              </a:rPr>
              <a:t>12.Какие факторы влияют на выбор направлений распределения прибыли?</a:t>
            </a:r>
          </a:p>
          <a:p>
            <a:pPr marL="742950" lvl="1" indent="-285750">
              <a:buFont typeface="Arial"/>
              <a:buChar char="•"/>
            </a:pPr>
            <a:r>
              <a:rPr lang="ru-RU" sz="2400" dirty="0">
                <a:latin typeface="-apple-system"/>
              </a:rPr>
              <a:t>13.Как определяется рентабельность производства?</a:t>
            </a:r>
          </a:p>
          <a:p>
            <a:pPr marL="742950" lvl="1" indent="-285750">
              <a:buFont typeface="Arial"/>
              <a:buChar char="•"/>
            </a:pPr>
            <a:r>
              <a:rPr lang="ru-RU" sz="2400" dirty="0">
                <a:latin typeface="-apple-system"/>
              </a:rPr>
              <a:t>14.Какие факторы влияют на рентабельность производства?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04568211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1538" y="196998"/>
            <a:ext cx="11188461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/>
                <a:ea typeface="Times New Roman"/>
              </a:rPr>
              <a:t>Вопросы к теме № 13. </a:t>
            </a:r>
          </a:p>
          <a:p>
            <a:pPr marL="742950" lvl="1" indent="-285750">
              <a:buFont typeface="Arial"/>
              <a:buChar char="•"/>
            </a:pPr>
            <a:r>
              <a:rPr lang="ru-RU" sz="2000" dirty="0">
                <a:latin typeface="-apple-system"/>
              </a:rPr>
              <a:t>15.Как повысить рентабельность производства?</a:t>
            </a:r>
          </a:p>
          <a:p>
            <a:pPr marL="742950" lvl="1" indent="-285750">
              <a:buFont typeface="Arial"/>
              <a:buChar char="•"/>
            </a:pPr>
            <a:r>
              <a:rPr lang="ru-RU" sz="2000" dirty="0">
                <a:latin typeface="-apple-system"/>
              </a:rPr>
              <a:t>16.Как устанавливается плановый уровень рентабельности?</a:t>
            </a:r>
          </a:p>
          <a:p>
            <a:pPr marL="742950" lvl="1" indent="-285750">
              <a:buFont typeface="Arial"/>
              <a:buChar char="•"/>
            </a:pPr>
            <a:r>
              <a:rPr lang="ru-RU" sz="2000" dirty="0">
                <a:latin typeface="-apple-system"/>
              </a:rPr>
              <a:t>17.Как определяется фактическая рентабельность?</a:t>
            </a:r>
          </a:p>
          <a:p>
            <a:pPr marL="742950" lvl="1" indent="-285750">
              <a:buFont typeface="Arial"/>
              <a:buChar char="•"/>
            </a:pPr>
            <a:r>
              <a:rPr lang="ru-RU" sz="2000" dirty="0">
                <a:latin typeface="-apple-system"/>
              </a:rPr>
              <a:t>18.Какие виды рентабельности продукции существуют?</a:t>
            </a:r>
          </a:p>
          <a:p>
            <a:pPr marL="742950" lvl="1" indent="-285750">
              <a:buFont typeface="Arial"/>
              <a:buChar char="•"/>
            </a:pPr>
            <a:r>
              <a:rPr lang="ru-RU" sz="2000" dirty="0">
                <a:latin typeface="-apple-system"/>
              </a:rPr>
              <a:t>19.Как повысить рентабельность отдельных видов продукции?</a:t>
            </a:r>
          </a:p>
          <a:p>
            <a:pPr marL="742950" lvl="1" indent="-285750">
              <a:buFont typeface="Arial"/>
              <a:buChar char="•"/>
            </a:pPr>
            <a:r>
              <a:rPr lang="ru-RU" sz="2000" dirty="0">
                <a:latin typeface="-apple-system"/>
              </a:rPr>
              <a:t>20.В чём разница между рентабельностью товарной и реализованной продукции?</a:t>
            </a:r>
          </a:p>
          <a:p>
            <a:pPr marL="742950" lvl="1" indent="-285750">
              <a:buFont typeface="Arial"/>
              <a:buChar char="•"/>
            </a:pPr>
            <a:r>
              <a:rPr lang="ru-RU" sz="2000" dirty="0">
                <a:latin typeface="-apple-system"/>
              </a:rPr>
              <a:t>21.Как рассчитывается рентабельность реализованной продукции?</a:t>
            </a:r>
          </a:p>
          <a:p>
            <a:r>
              <a:rPr lang="ru-RU" sz="2000" dirty="0">
                <a:latin typeface="-apple-system"/>
              </a:rPr>
              <a:t>                   22. Что показывает коэффициент оборачиваемости материальных запасов?</a:t>
            </a:r>
          </a:p>
          <a:p>
            <a:pPr marL="742950" lvl="1" indent="-285750">
              <a:buFont typeface="Arial"/>
              <a:buChar char="•"/>
            </a:pPr>
            <a:r>
              <a:rPr lang="ru-RU" sz="2000" dirty="0">
                <a:latin typeface="-apple-system"/>
              </a:rPr>
              <a:t>23.Какие факторы влияют на коэффициент оборачиваемости материальных запасов?</a:t>
            </a:r>
          </a:p>
          <a:p>
            <a:pPr marL="742950" lvl="1" indent="-285750">
              <a:buFont typeface="Arial"/>
              <a:buChar char="•"/>
            </a:pPr>
            <a:r>
              <a:rPr lang="ru-RU" sz="2000" dirty="0">
                <a:latin typeface="-apple-system"/>
              </a:rPr>
              <a:t>24.Что характеризует коэффициент оборачиваемости оборотных средств?</a:t>
            </a:r>
          </a:p>
          <a:p>
            <a:pPr marL="742950" lvl="1" indent="-285750">
              <a:buFont typeface="Arial"/>
              <a:buChar char="•"/>
            </a:pPr>
            <a:r>
              <a:rPr lang="ru-RU" sz="2000" dirty="0">
                <a:latin typeface="-apple-system"/>
              </a:rPr>
              <a:t>25.Как повысить эффективность использования активов?</a:t>
            </a:r>
          </a:p>
          <a:p>
            <a:pPr marL="742950" lvl="1" indent="-285750">
              <a:buFont typeface="Arial"/>
              <a:buChar char="•"/>
            </a:pPr>
            <a:r>
              <a:rPr lang="ru-RU" sz="2000" dirty="0">
                <a:latin typeface="-apple-system"/>
              </a:rPr>
              <a:t>26.Что показывает соотношение дебиторской и кредиторской задолженностей?</a:t>
            </a:r>
          </a:p>
          <a:p>
            <a:pPr marL="742950" lvl="1" indent="-285750">
              <a:buFont typeface="Arial"/>
              <a:buChar char="•"/>
            </a:pPr>
            <a:r>
              <a:rPr lang="ru-RU" sz="2000" dirty="0">
                <a:latin typeface="-apple-system"/>
              </a:rPr>
              <a:t>27.Что характеризует средний период получения дебиторской задолженности?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293844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357801-2A0B-4F76-BAF5-490F4FAF1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1264534"/>
            <a:ext cx="10281920" cy="505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0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5130D6-D300-4581-B815-C52845C07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08" y="1271169"/>
            <a:ext cx="9962491" cy="498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163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5735</Words>
  <Application>Microsoft Office PowerPoint</Application>
  <PresentationFormat>Широкоэкранный</PresentationFormat>
  <Paragraphs>637</Paragraphs>
  <Slides>72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8" baseType="lpstr">
      <vt:lpstr>-apple-system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29</cp:revision>
  <dcterms:created xsi:type="dcterms:W3CDTF">2025-10-09T09:43:25Z</dcterms:created>
  <dcterms:modified xsi:type="dcterms:W3CDTF">2025-10-13T05:42:59Z</dcterms:modified>
</cp:coreProperties>
</file>